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15119350" cy="10691813"/>
  <p:notesSz cx="6858000" cy="9144000"/>
  <p:defaultTextStyle>
    <a:defPPr>
      <a:defRPr lang="en-US"/>
    </a:defPPr>
    <a:lvl1pPr marL="0" algn="l" defTabSz="1238921" rtl="0" eaLnBrk="1" latinLnBrk="0" hangingPunct="1">
      <a:defRPr sz="2439" kern="1200">
        <a:solidFill>
          <a:schemeClr val="tx1"/>
        </a:solidFill>
        <a:latin typeface="+mn-lt"/>
        <a:ea typeface="+mn-ea"/>
        <a:cs typeface="+mn-cs"/>
      </a:defRPr>
    </a:lvl1pPr>
    <a:lvl2pPr marL="619460" algn="l" defTabSz="1238921" rtl="0" eaLnBrk="1" latinLnBrk="0" hangingPunct="1">
      <a:defRPr sz="2439" kern="1200">
        <a:solidFill>
          <a:schemeClr val="tx1"/>
        </a:solidFill>
        <a:latin typeface="+mn-lt"/>
        <a:ea typeface="+mn-ea"/>
        <a:cs typeface="+mn-cs"/>
      </a:defRPr>
    </a:lvl2pPr>
    <a:lvl3pPr marL="1238921" algn="l" defTabSz="1238921" rtl="0" eaLnBrk="1" latinLnBrk="0" hangingPunct="1">
      <a:defRPr sz="2439" kern="1200">
        <a:solidFill>
          <a:schemeClr val="tx1"/>
        </a:solidFill>
        <a:latin typeface="+mn-lt"/>
        <a:ea typeface="+mn-ea"/>
        <a:cs typeface="+mn-cs"/>
      </a:defRPr>
    </a:lvl3pPr>
    <a:lvl4pPr marL="1858381" algn="l" defTabSz="1238921" rtl="0" eaLnBrk="1" latinLnBrk="0" hangingPunct="1">
      <a:defRPr sz="2439" kern="1200">
        <a:solidFill>
          <a:schemeClr val="tx1"/>
        </a:solidFill>
        <a:latin typeface="+mn-lt"/>
        <a:ea typeface="+mn-ea"/>
        <a:cs typeface="+mn-cs"/>
      </a:defRPr>
    </a:lvl4pPr>
    <a:lvl5pPr marL="2477841" algn="l" defTabSz="1238921" rtl="0" eaLnBrk="1" latinLnBrk="0" hangingPunct="1">
      <a:defRPr sz="2439" kern="1200">
        <a:solidFill>
          <a:schemeClr val="tx1"/>
        </a:solidFill>
        <a:latin typeface="+mn-lt"/>
        <a:ea typeface="+mn-ea"/>
        <a:cs typeface="+mn-cs"/>
      </a:defRPr>
    </a:lvl5pPr>
    <a:lvl6pPr marL="3097301" algn="l" defTabSz="1238921" rtl="0" eaLnBrk="1" latinLnBrk="0" hangingPunct="1">
      <a:defRPr sz="2439" kern="1200">
        <a:solidFill>
          <a:schemeClr val="tx1"/>
        </a:solidFill>
        <a:latin typeface="+mn-lt"/>
        <a:ea typeface="+mn-ea"/>
        <a:cs typeface="+mn-cs"/>
      </a:defRPr>
    </a:lvl6pPr>
    <a:lvl7pPr marL="3716762" algn="l" defTabSz="1238921" rtl="0" eaLnBrk="1" latinLnBrk="0" hangingPunct="1">
      <a:defRPr sz="2439" kern="1200">
        <a:solidFill>
          <a:schemeClr val="tx1"/>
        </a:solidFill>
        <a:latin typeface="+mn-lt"/>
        <a:ea typeface="+mn-ea"/>
        <a:cs typeface="+mn-cs"/>
      </a:defRPr>
    </a:lvl7pPr>
    <a:lvl8pPr marL="4336222" algn="l" defTabSz="1238921" rtl="0" eaLnBrk="1" latinLnBrk="0" hangingPunct="1">
      <a:defRPr sz="2439" kern="1200">
        <a:solidFill>
          <a:schemeClr val="tx1"/>
        </a:solidFill>
        <a:latin typeface="+mn-lt"/>
        <a:ea typeface="+mn-ea"/>
        <a:cs typeface="+mn-cs"/>
      </a:defRPr>
    </a:lvl8pPr>
    <a:lvl9pPr marL="4955682" algn="l" defTabSz="1238921" rtl="0" eaLnBrk="1" latinLnBrk="0" hangingPunct="1">
      <a:defRPr sz="2439"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4F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61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1749795"/>
            <a:ext cx="12851448" cy="3722335"/>
          </a:xfrm>
        </p:spPr>
        <p:txBody>
          <a:bodyPr anchor="b"/>
          <a:lstStyle>
            <a:lvl1pPr algn="ctr">
              <a:defRPr sz="9354"/>
            </a:lvl1pPr>
          </a:lstStyle>
          <a:p>
            <a:r>
              <a:rPr lang="en-US" smtClean="0"/>
              <a:t>Click to edit Master title style</a:t>
            </a:r>
            <a:endParaRPr lang="en-US" dirty="0"/>
          </a:p>
        </p:txBody>
      </p:sp>
      <p:sp>
        <p:nvSpPr>
          <p:cNvPr id="3" name="Subtitle 2"/>
          <p:cNvSpPr>
            <a:spLocks noGrp="1"/>
          </p:cNvSpPr>
          <p:nvPr>
            <p:ph type="subTitle" idx="1"/>
          </p:nvPr>
        </p:nvSpPr>
        <p:spPr>
          <a:xfrm>
            <a:off x="1889919" y="5615678"/>
            <a:ext cx="11339513" cy="2581379"/>
          </a:xfrm>
        </p:spPr>
        <p:txBody>
          <a:bodyPr/>
          <a:lstStyle>
            <a:lvl1pPr marL="0" indent="0" algn="ctr">
              <a:buNone/>
              <a:defRPr sz="3742"/>
            </a:lvl1pPr>
            <a:lvl2pPr marL="712775" indent="0" algn="ctr">
              <a:buNone/>
              <a:defRPr sz="3118"/>
            </a:lvl2pPr>
            <a:lvl3pPr marL="1425550" indent="0" algn="ctr">
              <a:buNone/>
              <a:defRPr sz="2806"/>
            </a:lvl3pPr>
            <a:lvl4pPr marL="2138324" indent="0" algn="ctr">
              <a:buNone/>
              <a:defRPr sz="2494"/>
            </a:lvl4pPr>
            <a:lvl5pPr marL="2851099" indent="0" algn="ctr">
              <a:buNone/>
              <a:defRPr sz="2494"/>
            </a:lvl5pPr>
            <a:lvl6pPr marL="3563874" indent="0" algn="ctr">
              <a:buNone/>
              <a:defRPr sz="2494"/>
            </a:lvl6pPr>
            <a:lvl7pPr marL="4276649" indent="0" algn="ctr">
              <a:buNone/>
              <a:defRPr sz="2494"/>
            </a:lvl7pPr>
            <a:lvl8pPr marL="4989424" indent="0" algn="ctr">
              <a:buNone/>
              <a:defRPr sz="2494"/>
            </a:lvl8pPr>
            <a:lvl9pPr marL="5702198" indent="0" algn="ctr">
              <a:buNone/>
              <a:defRPr sz="2494"/>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7DC6F8E-DCCF-4ED4-ACDC-DB92788CDD3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27028135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DC6F8E-DCCF-4ED4-ACDC-DB92788CDD3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958083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569240"/>
            <a:ext cx="3260110" cy="9060817"/>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39456" y="569240"/>
            <a:ext cx="9591338" cy="9060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DC6F8E-DCCF-4ED4-ACDC-DB92788CDD3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36351448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DC6F8E-DCCF-4ED4-ACDC-DB92788CDD3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1970722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1582" y="2665532"/>
            <a:ext cx="13040439" cy="4447496"/>
          </a:xfrm>
        </p:spPr>
        <p:txBody>
          <a:bodyPr anchor="b"/>
          <a:lstStyle>
            <a:lvl1pPr>
              <a:defRPr sz="9354"/>
            </a:lvl1pPr>
          </a:lstStyle>
          <a:p>
            <a:r>
              <a:rPr lang="en-US" smtClean="0"/>
              <a:t>Click to edit Master title style</a:t>
            </a:r>
            <a:endParaRPr lang="en-US" dirty="0"/>
          </a:p>
        </p:txBody>
      </p:sp>
      <p:sp>
        <p:nvSpPr>
          <p:cNvPr id="3" name="Text Placeholder 2"/>
          <p:cNvSpPr>
            <a:spLocks noGrp="1"/>
          </p:cNvSpPr>
          <p:nvPr>
            <p:ph type="body" idx="1"/>
          </p:nvPr>
        </p:nvSpPr>
        <p:spPr>
          <a:xfrm>
            <a:off x="1031582" y="7155103"/>
            <a:ext cx="13040439" cy="2338833"/>
          </a:xfrm>
        </p:spPr>
        <p:txBody>
          <a:bodyPr/>
          <a:lstStyle>
            <a:lvl1pPr marL="0" indent="0">
              <a:buNone/>
              <a:defRPr sz="3742">
                <a:solidFill>
                  <a:schemeClr val="tx1"/>
                </a:solidFill>
              </a:defRPr>
            </a:lvl1pPr>
            <a:lvl2pPr marL="712775" indent="0">
              <a:buNone/>
              <a:defRPr sz="3118">
                <a:solidFill>
                  <a:schemeClr val="tx1">
                    <a:tint val="75000"/>
                  </a:schemeClr>
                </a:solidFill>
              </a:defRPr>
            </a:lvl2pPr>
            <a:lvl3pPr marL="1425550" indent="0">
              <a:buNone/>
              <a:defRPr sz="2806">
                <a:solidFill>
                  <a:schemeClr val="tx1">
                    <a:tint val="75000"/>
                  </a:schemeClr>
                </a:solidFill>
              </a:defRPr>
            </a:lvl3pPr>
            <a:lvl4pPr marL="2138324" indent="0">
              <a:buNone/>
              <a:defRPr sz="2494">
                <a:solidFill>
                  <a:schemeClr val="tx1">
                    <a:tint val="75000"/>
                  </a:schemeClr>
                </a:solidFill>
              </a:defRPr>
            </a:lvl4pPr>
            <a:lvl5pPr marL="2851099" indent="0">
              <a:buNone/>
              <a:defRPr sz="2494">
                <a:solidFill>
                  <a:schemeClr val="tx1">
                    <a:tint val="75000"/>
                  </a:schemeClr>
                </a:solidFill>
              </a:defRPr>
            </a:lvl5pPr>
            <a:lvl6pPr marL="3563874" indent="0">
              <a:buNone/>
              <a:defRPr sz="2494">
                <a:solidFill>
                  <a:schemeClr val="tx1">
                    <a:tint val="75000"/>
                  </a:schemeClr>
                </a:solidFill>
              </a:defRPr>
            </a:lvl6pPr>
            <a:lvl7pPr marL="4276649" indent="0">
              <a:buNone/>
              <a:defRPr sz="2494">
                <a:solidFill>
                  <a:schemeClr val="tx1">
                    <a:tint val="75000"/>
                  </a:schemeClr>
                </a:solidFill>
              </a:defRPr>
            </a:lvl7pPr>
            <a:lvl8pPr marL="4989424" indent="0">
              <a:buNone/>
              <a:defRPr sz="2494">
                <a:solidFill>
                  <a:schemeClr val="tx1">
                    <a:tint val="75000"/>
                  </a:schemeClr>
                </a:solidFill>
              </a:defRPr>
            </a:lvl8pPr>
            <a:lvl9pPr marL="5702198" indent="0">
              <a:buNone/>
              <a:defRPr sz="2494">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7DC6F8E-DCCF-4ED4-ACDC-DB92788CDD33}" type="datetimeFigureOut">
              <a:rPr lang="en-NZ" smtClean="0"/>
              <a:t>22/10/2016</a:t>
            </a:fld>
            <a:endParaRPr lang="en-NZ"/>
          </a:p>
        </p:txBody>
      </p:sp>
      <p:sp>
        <p:nvSpPr>
          <p:cNvPr id="5" name="Footer Placeholder 4"/>
          <p:cNvSpPr>
            <a:spLocks noGrp="1"/>
          </p:cNvSpPr>
          <p:nvPr>
            <p:ph type="ftr" sz="quarter" idx="11"/>
          </p:nvPr>
        </p:nvSpPr>
        <p:spPr/>
        <p:txBody>
          <a:bodyPr/>
          <a:lstStyle/>
          <a:p>
            <a:endParaRPr lang="en-NZ"/>
          </a:p>
        </p:txBody>
      </p:sp>
      <p:sp>
        <p:nvSpPr>
          <p:cNvPr id="6" name="Slide Number Placeholder 5"/>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4107431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39455" y="2846200"/>
            <a:ext cx="6425724" cy="678385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654171" y="2846200"/>
            <a:ext cx="6425724" cy="678385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7DC6F8E-DCCF-4ED4-ACDC-DB92788CDD3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2624558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1425" y="569242"/>
            <a:ext cx="13040439" cy="206659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41426" y="2620980"/>
            <a:ext cx="63961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en-US" smtClean="0"/>
              <a:t>Click to edit Master text styles</a:t>
            </a:r>
          </a:p>
        </p:txBody>
      </p:sp>
      <p:sp>
        <p:nvSpPr>
          <p:cNvPr id="4" name="Content Placeholder 3"/>
          <p:cNvSpPr>
            <a:spLocks noGrp="1"/>
          </p:cNvSpPr>
          <p:nvPr>
            <p:ph sz="half" idx="2"/>
          </p:nvPr>
        </p:nvSpPr>
        <p:spPr>
          <a:xfrm>
            <a:off x="1041426" y="3905482"/>
            <a:ext cx="6396193" cy="57443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654172" y="2620980"/>
            <a:ext cx="6427693" cy="1284502"/>
          </a:xfrm>
        </p:spPr>
        <p:txBody>
          <a:bodyPr anchor="b"/>
          <a:lstStyle>
            <a:lvl1pPr marL="0" indent="0">
              <a:buNone/>
              <a:defRPr sz="3742" b="1"/>
            </a:lvl1pPr>
            <a:lvl2pPr marL="712775" indent="0">
              <a:buNone/>
              <a:defRPr sz="3118" b="1"/>
            </a:lvl2pPr>
            <a:lvl3pPr marL="1425550" indent="0">
              <a:buNone/>
              <a:defRPr sz="2806" b="1"/>
            </a:lvl3pPr>
            <a:lvl4pPr marL="2138324" indent="0">
              <a:buNone/>
              <a:defRPr sz="2494" b="1"/>
            </a:lvl4pPr>
            <a:lvl5pPr marL="2851099" indent="0">
              <a:buNone/>
              <a:defRPr sz="2494" b="1"/>
            </a:lvl5pPr>
            <a:lvl6pPr marL="3563874" indent="0">
              <a:buNone/>
              <a:defRPr sz="2494" b="1"/>
            </a:lvl6pPr>
            <a:lvl7pPr marL="4276649" indent="0">
              <a:buNone/>
              <a:defRPr sz="2494" b="1"/>
            </a:lvl7pPr>
            <a:lvl8pPr marL="4989424" indent="0">
              <a:buNone/>
              <a:defRPr sz="2494" b="1"/>
            </a:lvl8pPr>
            <a:lvl9pPr marL="5702198" indent="0">
              <a:buNone/>
              <a:defRPr sz="2494" b="1"/>
            </a:lvl9pPr>
          </a:lstStyle>
          <a:p>
            <a:pPr lvl="0"/>
            <a:r>
              <a:rPr lang="en-US" smtClean="0"/>
              <a:t>Click to edit Master text styles</a:t>
            </a:r>
          </a:p>
        </p:txBody>
      </p:sp>
      <p:sp>
        <p:nvSpPr>
          <p:cNvPr id="6" name="Content Placeholder 5"/>
          <p:cNvSpPr>
            <a:spLocks noGrp="1"/>
          </p:cNvSpPr>
          <p:nvPr>
            <p:ph sz="quarter" idx="4"/>
          </p:nvPr>
        </p:nvSpPr>
        <p:spPr>
          <a:xfrm>
            <a:off x="7654172" y="3905482"/>
            <a:ext cx="6427693" cy="574437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7DC6F8E-DCCF-4ED4-ACDC-DB92788CDD33}" type="datetimeFigureOut">
              <a:rPr lang="en-NZ" smtClean="0"/>
              <a:t>22/10/2016</a:t>
            </a:fld>
            <a:endParaRPr lang="en-NZ"/>
          </a:p>
        </p:txBody>
      </p:sp>
      <p:sp>
        <p:nvSpPr>
          <p:cNvPr id="8" name="Footer Placeholder 7"/>
          <p:cNvSpPr>
            <a:spLocks noGrp="1"/>
          </p:cNvSpPr>
          <p:nvPr>
            <p:ph type="ftr" sz="quarter" idx="11"/>
          </p:nvPr>
        </p:nvSpPr>
        <p:spPr/>
        <p:txBody>
          <a:bodyPr/>
          <a:lstStyle/>
          <a:p>
            <a:endParaRPr lang="en-NZ"/>
          </a:p>
        </p:txBody>
      </p:sp>
      <p:sp>
        <p:nvSpPr>
          <p:cNvPr id="9" name="Slide Number Placeholder 8"/>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32502302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7DC6F8E-DCCF-4ED4-ACDC-DB92788CDD33}" type="datetimeFigureOut">
              <a:rPr lang="en-NZ" smtClean="0"/>
              <a:t>22/10/2016</a:t>
            </a:fld>
            <a:endParaRPr lang="en-NZ"/>
          </a:p>
        </p:txBody>
      </p:sp>
      <p:sp>
        <p:nvSpPr>
          <p:cNvPr id="4" name="Footer Placeholder 3"/>
          <p:cNvSpPr>
            <a:spLocks noGrp="1"/>
          </p:cNvSpPr>
          <p:nvPr>
            <p:ph type="ftr" sz="quarter" idx="11"/>
          </p:nvPr>
        </p:nvSpPr>
        <p:spPr/>
        <p:txBody>
          <a:bodyPr/>
          <a:lstStyle/>
          <a:p>
            <a:endParaRPr lang="en-NZ"/>
          </a:p>
        </p:txBody>
      </p:sp>
      <p:sp>
        <p:nvSpPr>
          <p:cNvPr id="5" name="Slide Number Placeholder 4"/>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42936965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DC6F8E-DCCF-4ED4-ACDC-DB92788CDD33}" type="datetimeFigureOut">
              <a:rPr lang="en-NZ" smtClean="0"/>
              <a:t>22/10/2016</a:t>
            </a:fld>
            <a:endParaRPr lang="en-NZ"/>
          </a:p>
        </p:txBody>
      </p:sp>
      <p:sp>
        <p:nvSpPr>
          <p:cNvPr id="3" name="Footer Placeholder 2"/>
          <p:cNvSpPr>
            <a:spLocks noGrp="1"/>
          </p:cNvSpPr>
          <p:nvPr>
            <p:ph type="ftr" sz="quarter" idx="11"/>
          </p:nvPr>
        </p:nvSpPr>
        <p:spPr/>
        <p:txBody>
          <a:bodyPr/>
          <a:lstStyle/>
          <a:p>
            <a:endParaRPr lang="en-NZ"/>
          </a:p>
        </p:txBody>
      </p:sp>
      <p:sp>
        <p:nvSpPr>
          <p:cNvPr id="4" name="Slide Number Placeholder 3"/>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1373285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en-US" smtClean="0"/>
              <a:t>Click to edit Master title style</a:t>
            </a:r>
            <a:endParaRPr lang="en-US" dirty="0"/>
          </a:p>
        </p:txBody>
      </p:sp>
      <p:sp>
        <p:nvSpPr>
          <p:cNvPr id="3" name="Content Placeholder 2"/>
          <p:cNvSpPr>
            <a:spLocks noGrp="1"/>
          </p:cNvSpPr>
          <p:nvPr>
            <p:ph idx="1"/>
          </p:nvPr>
        </p:nvSpPr>
        <p:spPr>
          <a:xfrm>
            <a:off x="6427693" y="1539425"/>
            <a:ext cx="7654171" cy="7598117"/>
          </a:xfrm>
        </p:spPr>
        <p:txBody>
          <a:bodyPr/>
          <a:lstStyle>
            <a:lvl1pPr>
              <a:defRPr sz="4989"/>
            </a:lvl1pPr>
            <a:lvl2pPr>
              <a:defRPr sz="4365"/>
            </a:lvl2pPr>
            <a:lvl3pPr>
              <a:defRPr sz="3742"/>
            </a:lvl3pPr>
            <a:lvl4pPr>
              <a:defRPr sz="3118"/>
            </a:lvl4pPr>
            <a:lvl5pPr>
              <a:defRPr sz="3118"/>
            </a:lvl5pPr>
            <a:lvl6pPr>
              <a:defRPr sz="3118"/>
            </a:lvl6pPr>
            <a:lvl7pPr>
              <a:defRPr sz="3118"/>
            </a:lvl7pPr>
            <a:lvl8pPr>
              <a:defRPr sz="3118"/>
            </a:lvl8pPr>
            <a:lvl9pPr>
              <a:defRPr sz="3118"/>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7DC6F8E-DCCF-4ED4-ACDC-DB92788CDD3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3422442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712788"/>
            <a:ext cx="4876384" cy="2494756"/>
          </a:xfrm>
        </p:spPr>
        <p:txBody>
          <a:bodyPr anchor="b"/>
          <a:lstStyle>
            <a:lvl1pPr>
              <a:defRPr sz="4989"/>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427693" y="1539425"/>
            <a:ext cx="7654171" cy="7598117"/>
          </a:xfrm>
        </p:spPr>
        <p:txBody>
          <a:bodyPr anchor="t"/>
          <a:lstStyle>
            <a:lvl1pPr marL="0" indent="0">
              <a:buNone/>
              <a:defRPr sz="4989"/>
            </a:lvl1pPr>
            <a:lvl2pPr marL="712775" indent="0">
              <a:buNone/>
              <a:defRPr sz="4365"/>
            </a:lvl2pPr>
            <a:lvl3pPr marL="1425550" indent="0">
              <a:buNone/>
              <a:defRPr sz="3742"/>
            </a:lvl3pPr>
            <a:lvl4pPr marL="2138324" indent="0">
              <a:buNone/>
              <a:defRPr sz="3118"/>
            </a:lvl4pPr>
            <a:lvl5pPr marL="2851099" indent="0">
              <a:buNone/>
              <a:defRPr sz="3118"/>
            </a:lvl5pPr>
            <a:lvl6pPr marL="3563874" indent="0">
              <a:buNone/>
              <a:defRPr sz="3118"/>
            </a:lvl6pPr>
            <a:lvl7pPr marL="4276649" indent="0">
              <a:buNone/>
              <a:defRPr sz="3118"/>
            </a:lvl7pPr>
            <a:lvl8pPr marL="4989424" indent="0">
              <a:buNone/>
              <a:defRPr sz="3118"/>
            </a:lvl8pPr>
            <a:lvl9pPr marL="5702198" indent="0">
              <a:buNone/>
              <a:defRPr sz="3118"/>
            </a:lvl9pPr>
          </a:lstStyle>
          <a:p>
            <a:r>
              <a:rPr lang="en-US" smtClean="0"/>
              <a:t>Click icon to add picture</a:t>
            </a:r>
            <a:endParaRPr lang="en-US" dirty="0"/>
          </a:p>
        </p:txBody>
      </p:sp>
      <p:sp>
        <p:nvSpPr>
          <p:cNvPr id="4" name="Text Placeholder 3"/>
          <p:cNvSpPr>
            <a:spLocks noGrp="1"/>
          </p:cNvSpPr>
          <p:nvPr>
            <p:ph type="body" sz="half" idx="2"/>
          </p:nvPr>
        </p:nvSpPr>
        <p:spPr>
          <a:xfrm>
            <a:off x="1041425" y="3207544"/>
            <a:ext cx="4876384" cy="5942372"/>
          </a:xfrm>
        </p:spPr>
        <p:txBody>
          <a:bodyPr/>
          <a:lstStyle>
            <a:lvl1pPr marL="0" indent="0">
              <a:buNone/>
              <a:defRPr sz="2494"/>
            </a:lvl1pPr>
            <a:lvl2pPr marL="712775" indent="0">
              <a:buNone/>
              <a:defRPr sz="2183"/>
            </a:lvl2pPr>
            <a:lvl3pPr marL="1425550" indent="0">
              <a:buNone/>
              <a:defRPr sz="1871"/>
            </a:lvl3pPr>
            <a:lvl4pPr marL="2138324" indent="0">
              <a:buNone/>
              <a:defRPr sz="1559"/>
            </a:lvl4pPr>
            <a:lvl5pPr marL="2851099" indent="0">
              <a:buNone/>
              <a:defRPr sz="1559"/>
            </a:lvl5pPr>
            <a:lvl6pPr marL="3563874" indent="0">
              <a:buNone/>
              <a:defRPr sz="1559"/>
            </a:lvl6pPr>
            <a:lvl7pPr marL="4276649" indent="0">
              <a:buNone/>
              <a:defRPr sz="1559"/>
            </a:lvl7pPr>
            <a:lvl8pPr marL="4989424" indent="0">
              <a:buNone/>
              <a:defRPr sz="1559"/>
            </a:lvl8pPr>
            <a:lvl9pPr marL="5702198" indent="0">
              <a:buNone/>
              <a:defRPr sz="1559"/>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7DC6F8E-DCCF-4ED4-ACDC-DB92788CDD33}" type="datetimeFigureOut">
              <a:rPr lang="en-NZ" smtClean="0"/>
              <a:t>22/10/2016</a:t>
            </a:fld>
            <a:endParaRPr lang="en-NZ"/>
          </a:p>
        </p:txBody>
      </p:sp>
      <p:sp>
        <p:nvSpPr>
          <p:cNvPr id="6" name="Footer Placeholder 5"/>
          <p:cNvSpPr>
            <a:spLocks noGrp="1"/>
          </p:cNvSpPr>
          <p:nvPr>
            <p:ph type="ftr" sz="quarter" idx="11"/>
          </p:nvPr>
        </p:nvSpPr>
        <p:spPr/>
        <p:txBody>
          <a:bodyPr/>
          <a:lstStyle/>
          <a:p>
            <a:endParaRPr lang="en-NZ"/>
          </a:p>
        </p:txBody>
      </p:sp>
      <p:sp>
        <p:nvSpPr>
          <p:cNvPr id="7" name="Slide Number Placeholder 6"/>
          <p:cNvSpPr>
            <a:spLocks noGrp="1"/>
          </p:cNvSpPr>
          <p:nvPr>
            <p:ph type="sldNum" sz="quarter" idx="12"/>
          </p:nvPr>
        </p:nvSpPr>
        <p:spPr/>
        <p:txBody>
          <a:bodyPr/>
          <a:lstStyle/>
          <a:p>
            <a:fld id="{25087A7E-A843-4673-AF06-14B08BC8BE49}" type="slidenum">
              <a:rPr lang="en-NZ" smtClean="0"/>
              <a:t>‹#›</a:t>
            </a:fld>
            <a:endParaRPr lang="en-NZ"/>
          </a:p>
        </p:txBody>
      </p:sp>
    </p:spTree>
    <p:extLst>
      <p:ext uri="{BB962C8B-B14F-4D97-AF65-F5344CB8AC3E}">
        <p14:creationId xmlns:p14="http://schemas.microsoft.com/office/powerpoint/2010/main" val="3853284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569242"/>
            <a:ext cx="13040439" cy="206659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39456" y="2846200"/>
            <a:ext cx="13040439" cy="678385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9455" y="9909729"/>
            <a:ext cx="3401854" cy="569240"/>
          </a:xfrm>
          <a:prstGeom prst="rect">
            <a:avLst/>
          </a:prstGeom>
        </p:spPr>
        <p:txBody>
          <a:bodyPr vert="horz" lIns="91440" tIns="45720" rIns="91440" bIns="45720" rtlCol="0" anchor="ctr"/>
          <a:lstStyle>
            <a:lvl1pPr algn="l">
              <a:defRPr sz="1871">
                <a:solidFill>
                  <a:schemeClr val="tx1">
                    <a:tint val="75000"/>
                  </a:schemeClr>
                </a:solidFill>
              </a:defRPr>
            </a:lvl1pPr>
          </a:lstStyle>
          <a:p>
            <a:fld id="{67DC6F8E-DCCF-4ED4-ACDC-DB92788CDD33}" type="datetimeFigureOut">
              <a:rPr lang="en-NZ" smtClean="0"/>
              <a:t>22/10/2016</a:t>
            </a:fld>
            <a:endParaRPr lang="en-NZ"/>
          </a:p>
        </p:txBody>
      </p:sp>
      <p:sp>
        <p:nvSpPr>
          <p:cNvPr id="5" name="Footer Placeholder 4"/>
          <p:cNvSpPr>
            <a:spLocks noGrp="1"/>
          </p:cNvSpPr>
          <p:nvPr>
            <p:ph type="ftr" sz="quarter" idx="3"/>
          </p:nvPr>
        </p:nvSpPr>
        <p:spPr>
          <a:xfrm>
            <a:off x="5008285" y="9909729"/>
            <a:ext cx="5102781" cy="569240"/>
          </a:xfrm>
          <a:prstGeom prst="rect">
            <a:avLst/>
          </a:prstGeom>
        </p:spPr>
        <p:txBody>
          <a:bodyPr vert="horz" lIns="91440" tIns="45720" rIns="91440" bIns="45720" rtlCol="0" anchor="ctr"/>
          <a:lstStyle>
            <a:lvl1pPr algn="ctr">
              <a:defRPr sz="1871">
                <a:solidFill>
                  <a:schemeClr val="tx1">
                    <a:tint val="75000"/>
                  </a:schemeClr>
                </a:solidFill>
              </a:defRPr>
            </a:lvl1pPr>
          </a:lstStyle>
          <a:p>
            <a:endParaRPr lang="en-NZ"/>
          </a:p>
        </p:txBody>
      </p:sp>
      <p:sp>
        <p:nvSpPr>
          <p:cNvPr id="6" name="Slide Number Placeholder 5"/>
          <p:cNvSpPr>
            <a:spLocks noGrp="1"/>
          </p:cNvSpPr>
          <p:nvPr>
            <p:ph type="sldNum" sz="quarter" idx="4"/>
          </p:nvPr>
        </p:nvSpPr>
        <p:spPr>
          <a:xfrm>
            <a:off x="10678041" y="9909729"/>
            <a:ext cx="3401854" cy="569240"/>
          </a:xfrm>
          <a:prstGeom prst="rect">
            <a:avLst/>
          </a:prstGeom>
        </p:spPr>
        <p:txBody>
          <a:bodyPr vert="horz" lIns="91440" tIns="45720" rIns="91440" bIns="45720" rtlCol="0" anchor="ctr"/>
          <a:lstStyle>
            <a:lvl1pPr algn="r">
              <a:defRPr sz="1871">
                <a:solidFill>
                  <a:schemeClr val="tx1">
                    <a:tint val="75000"/>
                  </a:schemeClr>
                </a:solidFill>
              </a:defRPr>
            </a:lvl1pPr>
          </a:lstStyle>
          <a:p>
            <a:fld id="{25087A7E-A843-4673-AF06-14B08BC8BE49}" type="slidenum">
              <a:rPr lang="en-NZ" smtClean="0"/>
              <a:t>‹#›</a:t>
            </a:fld>
            <a:endParaRPr lang="en-NZ"/>
          </a:p>
        </p:txBody>
      </p:sp>
    </p:spTree>
    <p:extLst>
      <p:ext uri="{BB962C8B-B14F-4D97-AF65-F5344CB8AC3E}">
        <p14:creationId xmlns:p14="http://schemas.microsoft.com/office/powerpoint/2010/main" val="22677072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425550" rtl="0" eaLnBrk="1" latinLnBrk="0" hangingPunct="1">
        <a:lnSpc>
          <a:spcPct val="90000"/>
        </a:lnSpc>
        <a:spcBef>
          <a:spcPct val="0"/>
        </a:spcBef>
        <a:buNone/>
        <a:defRPr sz="6860" kern="1200">
          <a:solidFill>
            <a:schemeClr val="tx1"/>
          </a:solidFill>
          <a:latin typeface="+mj-lt"/>
          <a:ea typeface="+mj-ea"/>
          <a:cs typeface="+mj-cs"/>
        </a:defRPr>
      </a:lvl1pPr>
    </p:titleStyle>
    <p:bodyStyle>
      <a:lvl1pPr marL="356387" indent="-356387" algn="l" defTabSz="1425550" rtl="0" eaLnBrk="1" latinLnBrk="0" hangingPunct="1">
        <a:lnSpc>
          <a:spcPct val="90000"/>
        </a:lnSpc>
        <a:spcBef>
          <a:spcPts val="1559"/>
        </a:spcBef>
        <a:buFont typeface="Arial" panose="020B0604020202020204" pitchFamily="34" charset="0"/>
        <a:buChar char="•"/>
        <a:defRPr sz="4365" kern="1200">
          <a:solidFill>
            <a:schemeClr val="tx1"/>
          </a:solidFill>
          <a:latin typeface="+mn-lt"/>
          <a:ea typeface="+mn-ea"/>
          <a:cs typeface="+mn-cs"/>
        </a:defRPr>
      </a:lvl1pPr>
      <a:lvl2pPr marL="1069162" indent="-356387" algn="l" defTabSz="1425550" rtl="0" eaLnBrk="1" latinLnBrk="0" hangingPunct="1">
        <a:lnSpc>
          <a:spcPct val="90000"/>
        </a:lnSpc>
        <a:spcBef>
          <a:spcPts val="780"/>
        </a:spcBef>
        <a:buFont typeface="Arial" panose="020B0604020202020204" pitchFamily="34" charset="0"/>
        <a:buChar char="•"/>
        <a:defRPr sz="3742" kern="1200">
          <a:solidFill>
            <a:schemeClr val="tx1"/>
          </a:solidFill>
          <a:latin typeface="+mn-lt"/>
          <a:ea typeface="+mn-ea"/>
          <a:cs typeface="+mn-cs"/>
        </a:defRPr>
      </a:lvl2pPr>
      <a:lvl3pPr marL="1781937" indent="-356387" algn="l" defTabSz="1425550" rtl="0" eaLnBrk="1" latinLnBrk="0" hangingPunct="1">
        <a:lnSpc>
          <a:spcPct val="90000"/>
        </a:lnSpc>
        <a:spcBef>
          <a:spcPts val="780"/>
        </a:spcBef>
        <a:buFont typeface="Arial" panose="020B0604020202020204" pitchFamily="34" charset="0"/>
        <a:buChar char="•"/>
        <a:defRPr sz="3118" kern="1200">
          <a:solidFill>
            <a:schemeClr val="tx1"/>
          </a:solidFill>
          <a:latin typeface="+mn-lt"/>
          <a:ea typeface="+mn-ea"/>
          <a:cs typeface="+mn-cs"/>
        </a:defRPr>
      </a:lvl3pPr>
      <a:lvl4pPr marL="2494712"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4pPr>
      <a:lvl5pPr marL="3207487"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5pPr>
      <a:lvl6pPr marL="3920261"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6pPr>
      <a:lvl7pPr marL="4633036"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7pPr>
      <a:lvl8pPr marL="5345811"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8pPr>
      <a:lvl9pPr marL="6058586" indent="-356387" algn="l" defTabSz="1425550" rtl="0" eaLnBrk="1" latinLnBrk="0" hangingPunct="1">
        <a:lnSpc>
          <a:spcPct val="90000"/>
        </a:lnSpc>
        <a:spcBef>
          <a:spcPts val="780"/>
        </a:spcBef>
        <a:buFont typeface="Arial" panose="020B0604020202020204" pitchFamily="34" charset="0"/>
        <a:buChar char="•"/>
        <a:defRPr sz="2806" kern="1200">
          <a:solidFill>
            <a:schemeClr val="tx1"/>
          </a:solidFill>
          <a:latin typeface="+mn-lt"/>
          <a:ea typeface="+mn-ea"/>
          <a:cs typeface="+mn-cs"/>
        </a:defRPr>
      </a:lvl9pPr>
    </p:bodyStyle>
    <p:otherStyle>
      <a:defPPr>
        <a:defRPr lang="en-US"/>
      </a:defPPr>
      <a:lvl1pPr marL="0" algn="l" defTabSz="1425550" rtl="0" eaLnBrk="1" latinLnBrk="0" hangingPunct="1">
        <a:defRPr sz="2806" kern="1200">
          <a:solidFill>
            <a:schemeClr val="tx1"/>
          </a:solidFill>
          <a:latin typeface="+mn-lt"/>
          <a:ea typeface="+mn-ea"/>
          <a:cs typeface="+mn-cs"/>
        </a:defRPr>
      </a:lvl1pPr>
      <a:lvl2pPr marL="712775" algn="l" defTabSz="1425550" rtl="0" eaLnBrk="1" latinLnBrk="0" hangingPunct="1">
        <a:defRPr sz="2806" kern="1200">
          <a:solidFill>
            <a:schemeClr val="tx1"/>
          </a:solidFill>
          <a:latin typeface="+mn-lt"/>
          <a:ea typeface="+mn-ea"/>
          <a:cs typeface="+mn-cs"/>
        </a:defRPr>
      </a:lvl2pPr>
      <a:lvl3pPr marL="1425550" algn="l" defTabSz="1425550" rtl="0" eaLnBrk="1" latinLnBrk="0" hangingPunct="1">
        <a:defRPr sz="2806" kern="1200">
          <a:solidFill>
            <a:schemeClr val="tx1"/>
          </a:solidFill>
          <a:latin typeface="+mn-lt"/>
          <a:ea typeface="+mn-ea"/>
          <a:cs typeface="+mn-cs"/>
        </a:defRPr>
      </a:lvl3pPr>
      <a:lvl4pPr marL="2138324" algn="l" defTabSz="1425550" rtl="0" eaLnBrk="1" latinLnBrk="0" hangingPunct="1">
        <a:defRPr sz="2806" kern="1200">
          <a:solidFill>
            <a:schemeClr val="tx1"/>
          </a:solidFill>
          <a:latin typeface="+mn-lt"/>
          <a:ea typeface="+mn-ea"/>
          <a:cs typeface="+mn-cs"/>
        </a:defRPr>
      </a:lvl4pPr>
      <a:lvl5pPr marL="2851099" algn="l" defTabSz="1425550" rtl="0" eaLnBrk="1" latinLnBrk="0" hangingPunct="1">
        <a:defRPr sz="2806" kern="1200">
          <a:solidFill>
            <a:schemeClr val="tx1"/>
          </a:solidFill>
          <a:latin typeface="+mn-lt"/>
          <a:ea typeface="+mn-ea"/>
          <a:cs typeface="+mn-cs"/>
        </a:defRPr>
      </a:lvl5pPr>
      <a:lvl6pPr marL="3563874" algn="l" defTabSz="1425550" rtl="0" eaLnBrk="1" latinLnBrk="0" hangingPunct="1">
        <a:defRPr sz="2806" kern="1200">
          <a:solidFill>
            <a:schemeClr val="tx1"/>
          </a:solidFill>
          <a:latin typeface="+mn-lt"/>
          <a:ea typeface="+mn-ea"/>
          <a:cs typeface="+mn-cs"/>
        </a:defRPr>
      </a:lvl6pPr>
      <a:lvl7pPr marL="4276649" algn="l" defTabSz="1425550" rtl="0" eaLnBrk="1" latinLnBrk="0" hangingPunct="1">
        <a:defRPr sz="2806" kern="1200">
          <a:solidFill>
            <a:schemeClr val="tx1"/>
          </a:solidFill>
          <a:latin typeface="+mn-lt"/>
          <a:ea typeface="+mn-ea"/>
          <a:cs typeface="+mn-cs"/>
        </a:defRPr>
      </a:lvl7pPr>
      <a:lvl8pPr marL="4989424" algn="l" defTabSz="1425550" rtl="0" eaLnBrk="1" latinLnBrk="0" hangingPunct="1">
        <a:defRPr sz="2806" kern="1200">
          <a:solidFill>
            <a:schemeClr val="tx1"/>
          </a:solidFill>
          <a:latin typeface="+mn-lt"/>
          <a:ea typeface="+mn-ea"/>
          <a:cs typeface="+mn-cs"/>
        </a:defRPr>
      </a:lvl8pPr>
      <a:lvl9pPr marL="5702198" algn="l" defTabSz="1425550" rtl="0" eaLnBrk="1" latinLnBrk="0" hangingPunct="1">
        <a:defRPr sz="280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https://upload.wikimedia.org/wikipedia/commons/e/ef/ISS-42_New_Zealand_in_Sunglint,_large_resolutio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437692"/>
            <a:ext cx="15131989" cy="1007161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p:cNvSpPr/>
          <p:nvPr/>
        </p:nvSpPr>
        <p:spPr>
          <a:xfrm>
            <a:off x="0" y="10333895"/>
            <a:ext cx="15119350" cy="384588"/>
          </a:xfrm>
          <a:prstGeom prst="rect">
            <a:avLst/>
          </a:prstGeom>
          <a:solidFill>
            <a:srgbClr val="2E4F73"/>
          </a:solidFill>
          <a:ln>
            <a:solidFill>
              <a:srgbClr val="2035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pic>
        <p:nvPicPr>
          <p:cNvPr id="5" name="Picture 4"/>
          <p:cNvPicPr>
            <a:picLocks noChangeAspect="1"/>
          </p:cNvPicPr>
          <p:nvPr/>
        </p:nvPicPr>
        <p:blipFill>
          <a:blip r:embed="rId3"/>
          <a:stretch>
            <a:fillRect/>
          </a:stretch>
        </p:blipFill>
        <p:spPr>
          <a:xfrm>
            <a:off x="14208111" y="10371888"/>
            <a:ext cx="911178" cy="319925"/>
          </a:xfrm>
          <a:prstGeom prst="rect">
            <a:avLst/>
          </a:prstGeom>
        </p:spPr>
      </p:pic>
      <p:sp>
        <p:nvSpPr>
          <p:cNvPr id="6" name="TextBox 5"/>
          <p:cNvSpPr txBox="1"/>
          <p:nvPr/>
        </p:nvSpPr>
        <p:spPr>
          <a:xfrm>
            <a:off x="-54769" y="10339323"/>
            <a:ext cx="7408069" cy="369332"/>
          </a:xfrm>
          <a:prstGeom prst="rect">
            <a:avLst/>
          </a:prstGeom>
          <a:noFill/>
        </p:spPr>
        <p:txBody>
          <a:bodyPr wrap="square" rtlCol="0">
            <a:spAutoFit/>
          </a:bodyPr>
          <a:lstStyle/>
          <a:p>
            <a:r>
              <a:rPr lang="en-NZ" sz="900" dirty="0" smtClean="0">
                <a:solidFill>
                  <a:schemeClr val="bg1"/>
                </a:solidFill>
                <a:latin typeface="Trebuchet MS" panose="020B0603020202020204" pitchFamily="34" charset="0"/>
              </a:rPr>
              <a:t>Background image from: https://upload.wikimedia.org/wikipedia/commons/e/ef/ISS-42_New_Zealand_in_Sunglint,_large_resolution.jpg</a:t>
            </a:r>
          </a:p>
          <a:p>
            <a:endParaRPr lang="en-NZ" sz="900" dirty="0">
              <a:solidFill>
                <a:schemeClr val="bg1"/>
              </a:solidFill>
              <a:latin typeface="Trebuchet MS" panose="020B0603020202020204" pitchFamily="34" charset="0"/>
            </a:endParaRPr>
          </a:p>
        </p:txBody>
      </p:sp>
      <p:sp>
        <p:nvSpPr>
          <p:cNvPr id="9" name="Rectangle 8"/>
          <p:cNvSpPr/>
          <p:nvPr/>
        </p:nvSpPr>
        <p:spPr>
          <a:xfrm>
            <a:off x="0" y="0"/>
            <a:ext cx="15119289" cy="774700"/>
          </a:xfrm>
          <a:prstGeom prst="rect">
            <a:avLst/>
          </a:prstGeom>
          <a:solidFill>
            <a:srgbClr val="0101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11" name="Rectangle 10"/>
          <p:cNvSpPr/>
          <p:nvPr/>
        </p:nvSpPr>
        <p:spPr>
          <a:xfrm>
            <a:off x="4089147" y="-69936"/>
            <a:ext cx="6953828" cy="830997"/>
          </a:xfrm>
          <a:prstGeom prst="rect">
            <a:avLst/>
          </a:prstGeom>
          <a:ln>
            <a:noFill/>
          </a:ln>
        </p:spPr>
        <p:txBody>
          <a:bodyPr wrap="none">
            <a:spAutoFit/>
          </a:bodyPr>
          <a:lstStyle/>
          <a:p>
            <a:pPr algn="ctr"/>
            <a:r>
              <a:rPr lang="en-NZ" sz="4800" b="1" dirty="0" smtClean="0">
                <a:solidFill>
                  <a:schemeClr val="bg1"/>
                </a:solidFill>
                <a:latin typeface="Trebuchet MS" panose="020B0603020202020204" pitchFamily="34" charset="0"/>
              </a:rPr>
              <a:t>A Smart Energy Monitor</a:t>
            </a:r>
            <a:endParaRPr lang="en-NZ" sz="4800" b="1" dirty="0">
              <a:solidFill>
                <a:schemeClr val="bg1"/>
              </a:solidFill>
              <a:latin typeface="Trebuchet MS" panose="020B0603020202020204" pitchFamily="34" charset="0"/>
            </a:endParaRPr>
          </a:p>
        </p:txBody>
      </p:sp>
      <p:sp>
        <p:nvSpPr>
          <p:cNvPr id="12" name="TextBox 11"/>
          <p:cNvSpPr txBox="1"/>
          <p:nvPr/>
        </p:nvSpPr>
        <p:spPr>
          <a:xfrm>
            <a:off x="12833" y="21341"/>
            <a:ext cx="2892056" cy="1593770"/>
          </a:xfrm>
          <a:prstGeom prst="rect">
            <a:avLst/>
          </a:prstGeom>
          <a:noFill/>
        </p:spPr>
        <p:txBody>
          <a:bodyPr wrap="square" rtlCol="0">
            <a:spAutoFit/>
          </a:bodyPr>
          <a:lstStyle/>
          <a:p>
            <a:r>
              <a:rPr lang="en-NZ" dirty="0" smtClean="0">
                <a:solidFill>
                  <a:schemeClr val="bg1">
                    <a:lumMod val="85000"/>
                  </a:schemeClr>
                </a:solidFill>
                <a:latin typeface="Trebuchet MS" panose="020B0603020202020204" pitchFamily="34" charset="0"/>
              </a:rPr>
              <a:t>James Ashworth</a:t>
            </a:r>
          </a:p>
          <a:p>
            <a:r>
              <a:rPr lang="en-NZ" dirty="0" smtClean="0">
                <a:solidFill>
                  <a:schemeClr val="bg1">
                    <a:lumMod val="85000"/>
                  </a:schemeClr>
                </a:solidFill>
                <a:latin typeface="Trebuchet MS" panose="020B0603020202020204" pitchFamily="34" charset="0"/>
              </a:rPr>
              <a:t>Adil Bhayani</a:t>
            </a:r>
          </a:p>
          <a:p>
            <a:r>
              <a:rPr lang="en-NZ" dirty="0" smtClean="0">
                <a:solidFill>
                  <a:schemeClr val="bg1">
                    <a:lumMod val="85000"/>
                  </a:schemeClr>
                </a:solidFill>
                <a:latin typeface="Trebuchet MS" panose="020B0603020202020204" pitchFamily="34" charset="0"/>
              </a:rPr>
              <a:t>Savi Mohan</a:t>
            </a:r>
          </a:p>
          <a:p>
            <a:r>
              <a:rPr lang="en-NZ" dirty="0" smtClean="0">
                <a:solidFill>
                  <a:schemeClr val="bg1">
                    <a:lumMod val="85000"/>
                  </a:schemeClr>
                </a:solidFill>
                <a:latin typeface="Trebuchet MS" panose="020B0603020202020204" pitchFamily="34" charset="0"/>
              </a:rPr>
              <a:t>Mark Yep    </a:t>
            </a:r>
            <a:endParaRPr lang="en-NZ" dirty="0">
              <a:solidFill>
                <a:schemeClr val="bg1">
                  <a:lumMod val="85000"/>
                </a:schemeClr>
              </a:solidFill>
              <a:latin typeface="Trebuchet MS" panose="020B0603020202020204" pitchFamily="34" charset="0"/>
            </a:endParaRPr>
          </a:p>
        </p:txBody>
      </p:sp>
      <p:sp>
        <p:nvSpPr>
          <p:cNvPr id="13" name="TextBox 12"/>
          <p:cNvSpPr txBox="1"/>
          <p:nvPr/>
        </p:nvSpPr>
        <p:spPr>
          <a:xfrm>
            <a:off x="11199805" y="-174"/>
            <a:ext cx="3945017" cy="1218410"/>
          </a:xfrm>
          <a:prstGeom prst="rect">
            <a:avLst/>
          </a:prstGeom>
          <a:noFill/>
        </p:spPr>
        <p:txBody>
          <a:bodyPr wrap="square" rtlCol="0">
            <a:spAutoFit/>
          </a:bodyPr>
          <a:lstStyle/>
          <a:p>
            <a:pPr algn="r"/>
            <a:r>
              <a:rPr lang="en-NZ" dirty="0" smtClean="0">
                <a:solidFill>
                  <a:schemeClr val="bg1">
                    <a:lumMod val="85000"/>
                  </a:schemeClr>
                </a:solidFill>
                <a:latin typeface="Trebuchet MS" panose="020B0603020202020204" pitchFamily="34" charset="0"/>
              </a:rPr>
              <a:t>Lecturers:</a:t>
            </a:r>
          </a:p>
          <a:p>
            <a:pPr algn="r"/>
            <a:r>
              <a:rPr lang="en-NZ" dirty="0" smtClean="0">
                <a:solidFill>
                  <a:schemeClr val="bg1">
                    <a:lumMod val="85000"/>
                  </a:schemeClr>
                </a:solidFill>
                <a:latin typeface="Trebuchet MS" panose="020B0603020202020204" pitchFamily="34" charset="0"/>
              </a:rPr>
              <a:t>Muhammad Nadeem</a:t>
            </a:r>
          </a:p>
          <a:p>
            <a:pPr algn="r"/>
            <a:r>
              <a:rPr lang="en-NZ" dirty="0" smtClean="0">
                <a:solidFill>
                  <a:schemeClr val="bg1">
                    <a:lumMod val="85000"/>
                  </a:schemeClr>
                </a:solidFill>
                <a:latin typeface="Trebuchet MS" panose="020B0603020202020204" pitchFamily="34" charset="0"/>
              </a:rPr>
              <a:t>Duleepa Thrimawithana</a:t>
            </a:r>
            <a:endParaRPr lang="en-NZ" dirty="0">
              <a:solidFill>
                <a:schemeClr val="bg1">
                  <a:lumMod val="85000"/>
                </a:schemeClr>
              </a:solidFill>
              <a:latin typeface="Trebuchet MS" panose="020B0603020202020204" pitchFamily="34" charset="0"/>
            </a:endParaRPr>
          </a:p>
        </p:txBody>
      </p:sp>
      <p:grpSp>
        <p:nvGrpSpPr>
          <p:cNvPr id="14" name="Group 13"/>
          <p:cNvGrpSpPr/>
          <p:nvPr/>
        </p:nvGrpSpPr>
        <p:grpSpPr>
          <a:xfrm>
            <a:off x="577616" y="2003298"/>
            <a:ext cx="3871703" cy="1958601"/>
            <a:chOff x="788885" y="1235700"/>
            <a:chExt cx="4856778" cy="2926040"/>
          </a:xfrm>
        </p:grpSpPr>
        <p:sp>
          <p:nvSpPr>
            <p:cNvPr id="15" name="Rounded Rectangle 14"/>
            <p:cNvSpPr/>
            <p:nvPr/>
          </p:nvSpPr>
          <p:spPr>
            <a:xfrm>
              <a:off x="788885" y="1248991"/>
              <a:ext cx="4848730" cy="2912749"/>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16" name="TextBox 15"/>
            <p:cNvSpPr txBox="1"/>
            <p:nvPr/>
          </p:nvSpPr>
          <p:spPr>
            <a:xfrm>
              <a:off x="2173743" y="1235700"/>
              <a:ext cx="2079013" cy="499458"/>
            </a:xfrm>
            <a:prstGeom prst="rect">
              <a:avLst/>
            </a:prstGeom>
            <a:noFill/>
          </p:spPr>
          <p:txBody>
            <a:bodyPr wrap="square" rtlCol="0">
              <a:spAutoFit/>
            </a:bodyPr>
            <a:lstStyle/>
            <a:p>
              <a:pPr algn="ctr"/>
              <a:r>
                <a:rPr lang="en-NZ" sz="1800" b="1" dirty="0" smtClean="0">
                  <a:solidFill>
                    <a:schemeClr val="bg1"/>
                  </a:solidFill>
                  <a:latin typeface="Trebuchet MS" panose="020B0603020202020204" pitchFamily="34" charset="0"/>
                </a:rPr>
                <a:t>Background</a:t>
              </a:r>
              <a:endParaRPr lang="en-NZ" sz="1800" b="1" dirty="0">
                <a:solidFill>
                  <a:schemeClr val="bg1"/>
                </a:solidFill>
                <a:latin typeface="Trebuchet MS" panose="020B0603020202020204" pitchFamily="34" charset="0"/>
              </a:endParaRPr>
            </a:p>
          </p:txBody>
        </p:sp>
        <p:sp>
          <p:nvSpPr>
            <p:cNvPr id="17" name="TextBox 16"/>
            <p:cNvSpPr txBox="1"/>
            <p:nvPr/>
          </p:nvSpPr>
          <p:spPr>
            <a:xfrm>
              <a:off x="796933" y="1662479"/>
              <a:ext cx="4848730" cy="2414048"/>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ELECTENG 209 is an electronics design paper, taken in the second semester by every second year Electrical and Computer Systems Engineering student. The goal of this years project was to design and develop a wireless energy monitor to measure and display the amount of energy consumed by a household appliance in a smart house. Due to safety reasons, each group designed and developed a proof of concept project, which works as a scaled down system.</a:t>
              </a:r>
              <a:endParaRPr lang="en-NZ" sz="1100" dirty="0">
                <a:solidFill>
                  <a:schemeClr val="bg1"/>
                </a:solidFill>
                <a:latin typeface="Trebuchet MS" panose="020B0603020202020204" pitchFamily="34" charset="0"/>
              </a:endParaRPr>
            </a:p>
          </p:txBody>
        </p:sp>
      </p:grpSp>
      <p:sp>
        <p:nvSpPr>
          <p:cNvPr id="18" name="TextBox 17"/>
          <p:cNvSpPr txBox="1"/>
          <p:nvPr/>
        </p:nvSpPr>
        <p:spPr>
          <a:xfrm>
            <a:off x="4579647" y="705320"/>
            <a:ext cx="5959993" cy="843051"/>
          </a:xfrm>
          <a:prstGeom prst="rect">
            <a:avLst/>
          </a:prstGeom>
          <a:noFill/>
        </p:spPr>
        <p:txBody>
          <a:bodyPr wrap="square" rtlCol="0">
            <a:spAutoFit/>
          </a:bodyPr>
          <a:lstStyle/>
          <a:p>
            <a:pPr algn="ctr"/>
            <a:r>
              <a:rPr lang="en-NZ" dirty="0" smtClean="0">
                <a:solidFill>
                  <a:schemeClr val="bg1">
                    <a:lumMod val="85000"/>
                  </a:schemeClr>
                </a:solidFill>
                <a:latin typeface="Trebuchet MS" panose="020B0603020202020204" pitchFamily="34" charset="0"/>
              </a:rPr>
              <a:t>ELECTENG 209 Smart Energy Challenge </a:t>
            </a:r>
            <a:r>
              <a:rPr lang="en-NZ" dirty="0" smtClean="0">
                <a:solidFill>
                  <a:schemeClr val="bg1"/>
                </a:solidFill>
                <a:latin typeface="Trebuchet MS" panose="020B0603020202020204" pitchFamily="34" charset="0"/>
              </a:rPr>
              <a:t>Group</a:t>
            </a:r>
            <a:r>
              <a:rPr lang="en-NZ" dirty="0" smtClean="0">
                <a:solidFill>
                  <a:schemeClr val="bg1">
                    <a:lumMod val="85000"/>
                  </a:schemeClr>
                </a:solidFill>
                <a:latin typeface="Trebuchet MS" panose="020B0603020202020204" pitchFamily="34" charset="0"/>
              </a:rPr>
              <a:t> </a:t>
            </a:r>
            <a:r>
              <a:rPr lang="en-NZ" dirty="0" smtClean="0">
                <a:solidFill>
                  <a:schemeClr val="bg1"/>
                </a:solidFill>
                <a:latin typeface="Trebuchet MS" panose="020B0603020202020204" pitchFamily="34" charset="0"/>
              </a:rPr>
              <a:t>37</a:t>
            </a:r>
            <a:endParaRPr lang="en-NZ" dirty="0">
              <a:solidFill>
                <a:schemeClr val="bg1"/>
              </a:solidFill>
              <a:latin typeface="Trebuchet MS" panose="020B0603020202020204" pitchFamily="34" charset="0"/>
            </a:endParaRPr>
          </a:p>
        </p:txBody>
      </p:sp>
      <p:grpSp>
        <p:nvGrpSpPr>
          <p:cNvPr id="19" name="Group 18"/>
          <p:cNvGrpSpPr/>
          <p:nvPr/>
        </p:nvGrpSpPr>
        <p:grpSpPr>
          <a:xfrm>
            <a:off x="577616" y="4205729"/>
            <a:ext cx="3865287" cy="1949704"/>
            <a:chOff x="788885" y="1248991"/>
            <a:chExt cx="4848730" cy="2912749"/>
          </a:xfrm>
        </p:grpSpPr>
        <p:sp>
          <p:nvSpPr>
            <p:cNvPr id="20" name="Rounded Rectangle 19"/>
            <p:cNvSpPr/>
            <p:nvPr/>
          </p:nvSpPr>
          <p:spPr>
            <a:xfrm>
              <a:off x="788885" y="1248991"/>
              <a:ext cx="4848730" cy="2912749"/>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1" name="TextBox 20"/>
            <p:cNvSpPr txBox="1"/>
            <p:nvPr/>
          </p:nvSpPr>
          <p:spPr>
            <a:xfrm>
              <a:off x="1258745" y="1248991"/>
              <a:ext cx="3909008" cy="499458"/>
            </a:xfrm>
            <a:prstGeom prst="rect">
              <a:avLst/>
            </a:prstGeom>
            <a:noFill/>
          </p:spPr>
          <p:txBody>
            <a:bodyPr wrap="square" rtlCol="0">
              <a:spAutoFit/>
            </a:bodyPr>
            <a:lstStyle/>
            <a:p>
              <a:pPr algn="ctr"/>
              <a:r>
                <a:rPr lang="en-NZ" sz="1800" b="1" dirty="0" smtClean="0">
                  <a:solidFill>
                    <a:schemeClr val="bg1"/>
                  </a:solidFill>
                  <a:latin typeface="Trebuchet MS" panose="020B0603020202020204" pitchFamily="34" charset="0"/>
                </a:rPr>
                <a:t>Smart Energy Challenge</a:t>
              </a:r>
              <a:endParaRPr lang="en-NZ" sz="1800" b="1" dirty="0">
                <a:solidFill>
                  <a:schemeClr val="bg1"/>
                </a:solidFill>
                <a:latin typeface="Trebuchet MS" panose="020B0603020202020204" pitchFamily="34" charset="0"/>
              </a:endParaRPr>
            </a:p>
          </p:txBody>
        </p:sp>
        <p:sp>
          <p:nvSpPr>
            <p:cNvPr id="22" name="TextBox 21"/>
            <p:cNvSpPr txBox="1"/>
            <p:nvPr/>
          </p:nvSpPr>
          <p:spPr>
            <a:xfrm>
              <a:off x="788885" y="1744157"/>
              <a:ext cx="4848730" cy="2161065"/>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As an extension of the regular project, the lecturers offered an optional Smart Energy Challenge. In this extension groups were required to read and graph the real time energy readings on a computer.</a:t>
              </a:r>
            </a:p>
            <a:p>
              <a:pPr algn="just"/>
              <a:r>
                <a:rPr lang="en-NZ" sz="1100" dirty="0" smtClean="0">
                  <a:solidFill>
                    <a:schemeClr val="bg1"/>
                  </a:solidFill>
                  <a:latin typeface="Trebuchet MS" panose="020B0603020202020204" pitchFamily="34" charset="0"/>
                </a:rPr>
                <a:t>Additionally, our group decided that we wanted to make our Smart Energy Challenge extension truly smart. This lead us to develop an Android application for use on Android based smartphones. </a:t>
              </a:r>
              <a:endParaRPr lang="en-NZ" sz="1100" dirty="0">
                <a:solidFill>
                  <a:schemeClr val="bg1"/>
                </a:solidFill>
                <a:latin typeface="Trebuchet MS" panose="020B0603020202020204" pitchFamily="34" charset="0"/>
              </a:endParaRPr>
            </a:p>
          </p:txBody>
        </p:sp>
      </p:grpSp>
      <p:grpSp>
        <p:nvGrpSpPr>
          <p:cNvPr id="23" name="Group 22"/>
          <p:cNvGrpSpPr/>
          <p:nvPr/>
        </p:nvGrpSpPr>
        <p:grpSpPr>
          <a:xfrm>
            <a:off x="556816" y="6399263"/>
            <a:ext cx="3906889" cy="3576598"/>
            <a:chOff x="788885" y="1248991"/>
            <a:chExt cx="4874683" cy="2912750"/>
          </a:xfrm>
        </p:grpSpPr>
        <p:sp>
          <p:nvSpPr>
            <p:cNvPr id="24" name="Rounded Rectangle 23"/>
            <p:cNvSpPr/>
            <p:nvPr/>
          </p:nvSpPr>
          <p:spPr>
            <a:xfrm>
              <a:off x="788885" y="1248991"/>
              <a:ext cx="4848730" cy="2912750"/>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5" name="TextBox 24"/>
            <p:cNvSpPr txBox="1"/>
            <p:nvPr/>
          </p:nvSpPr>
          <p:spPr>
            <a:xfrm>
              <a:off x="1258745" y="1248991"/>
              <a:ext cx="3909008" cy="499458"/>
            </a:xfrm>
            <a:prstGeom prst="rect">
              <a:avLst/>
            </a:prstGeom>
            <a:noFill/>
          </p:spPr>
          <p:txBody>
            <a:bodyPr wrap="square" rtlCol="0">
              <a:spAutoFit/>
            </a:bodyPr>
            <a:lstStyle/>
            <a:p>
              <a:pPr algn="ctr"/>
              <a:r>
                <a:rPr lang="en-NZ" sz="1800" b="1" dirty="0" smtClean="0">
                  <a:solidFill>
                    <a:schemeClr val="bg1"/>
                  </a:solidFill>
                  <a:latin typeface="Trebuchet MS" panose="020B0603020202020204" pitchFamily="34" charset="0"/>
                </a:rPr>
                <a:t>Prototype Specifications</a:t>
              </a:r>
              <a:endParaRPr lang="en-NZ" sz="1800" b="1" dirty="0">
                <a:solidFill>
                  <a:schemeClr val="bg1"/>
                </a:solidFill>
                <a:latin typeface="Trebuchet MS" panose="020B0603020202020204" pitchFamily="34" charset="0"/>
              </a:endParaRPr>
            </a:p>
          </p:txBody>
        </p:sp>
        <p:sp>
          <p:nvSpPr>
            <p:cNvPr id="26" name="TextBox 25"/>
            <p:cNvSpPr txBox="1"/>
            <p:nvPr/>
          </p:nvSpPr>
          <p:spPr>
            <a:xfrm>
              <a:off x="814837" y="1560310"/>
              <a:ext cx="4848731" cy="2418778"/>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The proof of concept prototype that we created is able to work with the following specifications: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a:t>
              </a:r>
              <a:r>
                <a:rPr lang="en-NZ" sz="1100" dirty="0" smtClean="0">
                  <a:solidFill>
                    <a:schemeClr val="bg1"/>
                  </a:solidFill>
                  <a:latin typeface="Trebuchet MS" panose="020B0603020202020204" pitchFamily="34" charset="0"/>
                </a:rPr>
                <a:t>Voltage</a:t>
              </a:r>
              <a:r>
                <a:rPr lang="en-NZ" sz="1100" dirty="0">
                  <a:solidFill>
                    <a:schemeClr val="bg1"/>
                  </a:solidFill>
                  <a:latin typeface="Trebuchet MS" panose="020B0603020202020204" pitchFamily="34" charset="0"/>
                </a:rPr>
                <a:t>:</a:t>
              </a:r>
              <a:r>
                <a:rPr lang="en-NZ" sz="1100" dirty="0" smtClean="0">
                  <a:solidFill>
                    <a:schemeClr val="bg1"/>
                  </a:solidFill>
                  <a:latin typeface="Trebuchet MS" panose="020B0603020202020204" pitchFamily="34" charset="0"/>
                </a:rPr>
                <a:t> </a:t>
              </a:r>
              <a:r>
                <a:rPr lang="en-NZ" sz="1100" dirty="0" smtClean="0">
                  <a:solidFill>
                    <a:schemeClr val="bg1"/>
                  </a:solidFill>
                  <a:latin typeface="Trebuchet MS" panose="020B0603020202020204" pitchFamily="34" charset="0"/>
                </a:rPr>
                <a:t>12 to 14 V</a:t>
              </a:r>
              <a:r>
                <a:rPr lang="en-NZ" sz="1100" baseline="-25000" dirty="0" smtClean="0">
                  <a:solidFill>
                    <a:schemeClr val="bg1"/>
                  </a:solidFill>
                  <a:latin typeface="Trebuchet MS" panose="020B0603020202020204" pitchFamily="34" charset="0"/>
                </a:rPr>
                <a:t>rms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Source </a:t>
              </a:r>
              <a:r>
                <a:rPr lang="en-NZ" sz="1100" dirty="0" smtClean="0">
                  <a:solidFill>
                    <a:schemeClr val="bg1"/>
                  </a:solidFill>
                  <a:latin typeface="Trebuchet MS" panose="020B0603020202020204" pitchFamily="34" charset="0"/>
                </a:rPr>
                <a:t>Frequency: </a:t>
              </a:r>
              <a:r>
                <a:rPr lang="en-NZ" sz="1100" dirty="0" smtClean="0">
                  <a:solidFill>
                    <a:schemeClr val="bg1"/>
                  </a:solidFill>
                  <a:latin typeface="Trebuchet MS" panose="020B0603020202020204" pitchFamily="34" charset="0"/>
                </a:rPr>
                <a:t>500 Hz ± 10%</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Maximum </a:t>
              </a:r>
              <a:r>
                <a:rPr lang="en-NZ" sz="1100" dirty="0" smtClean="0">
                  <a:solidFill>
                    <a:schemeClr val="bg1"/>
                  </a:solidFill>
                  <a:latin typeface="Trebuchet MS" panose="020B0603020202020204" pitchFamily="34" charset="0"/>
                </a:rPr>
                <a:t>Load: </a:t>
              </a:r>
              <a:r>
                <a:rPr lang="en-NZ" sz="1100" dirty="0" smtClean="0">
                  <a:solidFill>
                    <a:schemeClr val="bg1"/>
                  </a:solidFill>
                  <a:latin typeface="Trebuchet MS" panose="020B0603020202020204" pitchFamily="34" charset="0"/>
                </a:rPr>
                <a:t>8.5 VA</a:t>
              </a:r>
            </a:p>
            <a:p>
              <a:pPr algn="just"/>
              <a:endParaRPr lang="en-NZ" sz="1100" dirty="0" smtClean="0">
                <a:solidFill>
                  <a:schemeClr val="bg1"/>
                </a:solidFill>
                <a:latin typeface="Trebuchet MS" panose="020B0603020202020204" pitchFamily="34" charset="0"/>
              </a:endParaRPr>
            </a:p>
            <a:p>
              <a:pPr algn="just"/>
              <a:r>
                <a:rPr lang="en-NZ" sz="1100" dirty="0" smtClean="0">
                  <a:solidFill>
                    <a:schemeClr val="bg1"/>
                  </a:solidFill>
                  <a:latin typeface="Trebuchet MS" panose="020B0603020202020204" pitchFamily="34" charset="0"/>
                </a:rPr>
                <a:t>Additionally our project features: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Voltage and current sensing circuits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Signal conditioning circuits </a:t>
              </a:r>
            </a:p>
            <a:p>
              <a:pPr marL="171450" indent="-171450" algn="just">
                <a:buFont typeface="Arial" panose="020B0604020202020204" pitchFamily="34" charset="0"/>
                <a:buChar char="•"/>
              </a:pPr>
              <a:r>
                <a:rPr lang="en-NZ" sz="1100" dirty="0">
                  <a:solidFill>
                    <a:schemeClr val="bg1"/>
                  </a:solidFill>
                  <a:latin typeface="Trebuchet MS" panose="020B0603020202020204" pitchFamily="34" charset="0"/>
                </a:rPr>
                <a:t>D</a:t>
              </a:r>
              <a:r>
                <a:rPr lang="en-NZ" sz="1100" dirty="0" smtClean="0">
                  <a:solidFill>
                    <a:schemeClr val="bg1"/>
                  </a:solidFill>
                  <a:latin typeface="Trebuchet MS" panose="020B0603020202020204" pitchFamily="34" charset="0"/>
                </a:rPr>
                <a:t>igital processing and calculation system </a:t>
              </a:r>
            </a:p>
            <a:p>
              <a:pPr algn="just"/>
              <a:r>
                <a:rPr lang="en-NZ" sz="1100" dirty="0" smtClean="0">
                  <a:solidFill>
                    <a:schemeClr val="bg1"/>
                  </a:solidFill>
                  <a:latin typeface="Trebuchet MS" panose="020B0603020202020204" pitchFamily="34" charset="0"/>
                </a:rPr>
                <a:t>    (Atmel AVR Microcontroller based)</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Wireless Radio Frequency UART </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Digital base station display system (CPLD based)</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Python real time graphing</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real time database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real time graphing</a:t>
              </a:r>
            </a:p>
            <a:p>
              <a:pPr algn="just"/>
              <a:endParaRPr lang="en-NZ" sz="1100" dirty="0" smtClean="0">
                <a:solidFill>
                  <a:schemeClr val="bg1"/>
                </a:solidFill>
                <a:latin typeface="Trebuchet MS" panose="020B0603020202020204" pitchFamily="34" charset="0"/>
              </a:endParaRPr>
            </a:p>
          </p:txBody>
        </p:sp>
      </p:grpSp>
      <p:grpSp>
        <p:nvGrpSpPr>
          <p:cNvPr id="10" name="Group 9"/>
          <p:cNvGrpSpPr/>
          <p:nvPr/>
        </p:nvGrpSpPr>
        <p:grpSpPr>
          <a:xfrm>
            <a:off x="4673172" y="2003297"/>
            <a:ext cx="5772942" cy="7972563"/>
            <a:chOff x="4766698" y="1828091"/>
            <a:chExt cx="5772942" cy="8018144"/>
          </a:xfrm>
        </p:grpSpPr>
        <p:sp>
          <p:nvSpPr>
            <p:cNvPr id="27" name="Rounded Rectangle 26"/>
            <p:cNvSpPr/>
            <p:nvPr/>
          </p:nvSpPr>
          <p:spPr>
            <a:xfrm>
              <a:off x="4823884" y="1828091"/>
              <a:ext cx="5715756" cy="8018144"/>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8" name="TextBox 27"/>
            <p:cNvSpPr txBox="1"/>
            <p:nvPr/>
          </p:nvSpPr>
          <p:spPr>
            <a:xfrm>
              <a:off x="6596416" y="1836988"/>
              <a:ext cx="2170691" cy="369332"/>
            </a:xfrm>
            <a:prstGeom prst="rect">
              <a:avLst/>
            </a:prstGeom>
            <a:noFill/>
          </p:spPr>
          <p:txBody>
            <a:bodyPr wrap="square" rtlCol="0">
              <a:spAutoFit/>
            </a:bodyPr>
            <a:lstStyle/>
            <a:p>
              <a:pPr algn="ctr"/>
              <a:r>
                <a:rPr lang="en-NZ" sz="1800" b="1" dirty="0" smtClean="0">
                  <a:solidFill>
                    <a:schemeClr val="bg1"/>
                  </a:solidFill>
                  <a:latin typeface="Trebuchet MS" panose="020B0603020202020204" pitchFamily="34" charset="0"/>
                </a:rPr>
                <a:t>System Flowchart</a:t>
              </a:r>
              <a:endParaRPr lang="en-NZ" sz="1800" b="1" dirty="0">
                <a:solidFill>
                  <a:schemeClr val="bg1"/>
                </a:solidFill>
                <a:latin typeface="Trebuchet MS" panose="020B0603020202020204" pitchFamily="34" charset="0"/>
              </a:endParaRPr>
            </a:p>
          </p:txBody>
        </p:sp>
        <p:sp>
          <p:nvSpPr>
            <p:cNvPr id="2" name="Rounded Rectangle 1"/>
            <p:cNvSpPr/>
            <p:nvPr/>
          </p:nvSpPr>
          <p:spPr>
            <a:xfrm>
              <a:off x="6670541" y="2357534"/>
              <a:ext cx="2022437" cy="1068170"/>
            </a:xfrm>
            <a:prstGeom prst="round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NZ" sz="2000" dirty="0" smtClean="0">
                  <a:latin typeface="Trebuchet MS" panose="020B0603020202020204" pitchFamily="34" charset="0"/>
                </a:rPr>
                <a:t>Microcontroller</a:t>
              </a:r>
              <a:endParaRPr lang="en-NZ" sz="2000" dirty="0">
                <a:latin typeface="Trebuchet MS" panose="020B0603020202020204" pitchFamily="34" charset="0"/>
              </a:endParaRPr>
            </a:p>
          </p:txBody>
        </p:sp>
        <p:sp>
          <p:nvSpPr>
            <p:cNvPr id="29" name="Rounded Rectangle 28"/>
            <p:cNvSpPr/>
            <p:nvPr/>
          </p:nvSpPr>
          <p:spPr>
            <a:xfrm>
              <a:off x="6670539" y="3853388"/>
              <a:ext cx="2022437" cy="1068170"/>
            </a:xfrm>
            <a:prstGeom prst="round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NZ" sz="2000" dirty="0" smtClean="0">
                  <a:latin typeface="Trebuchet MS" panose="020B0603020202020204" pitchFamily="34" charset="0"/>
                </a:rPr>
                <a:t>CPLD</a:t>
              </a:r>
              <a:endParaRPr lang="en-NZ" sz="2000" dirty="0">
                <a:latin typeface="Trebuchet MS" panose="020B0603020202020204" pitchFamily="34" charset="0"/>
              </a:endParaRPr>
            </a:p>
          </p:txBody>
        </p:sp>
        <p:sp>
          <p:nvSpPr>
            <p:cNvPr id="30" name="Rounded Rectangle 29"/>
            <p:cNvSpPr/>
            <p:nvPr/>
          </p:nvSpPr>
          <p:spPr>
            <a:xfrm>
              <a:off x="6670540" y="5355969"/>
              <a:ext cx="2022437" cy="106817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NZ" sz="2000" dirty="0" smtClean="0">
                  <a:latin typeface="Trebuchet MS" panose="020B0603020202020204" pitchFamily="34" charset="0"/>
                </a:rPr>
                <a:t>Computer</a:t>
              </a:r>
              <a:endParaRPr lang="en-NZ" sz="2000" dirty="0">
                <a:latin typeface="Trebuchet MS" panose="020B0603020202020204" pitchFamily="34" charset="0"/>
              </a:endParaRPr>
            </a:p>
          </p:txBody>
        </p:sp>
        <p:sp>
          <p:nvSpPr>
            <p:cNvPr id="31" name="Rounded Rectangle 30"/>
            <p:cNvSpPr/>
            <p:nvPr/>
          </p:nvSpPr>
          <p:spPr>
            <a:xfrm>
              <a:off x="6670538" y="6831218"/>
              <a:ext cx="2022437" cy="1068170"/>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NZ" sz="2000" dirty="0" smtClean="0">
                  <a:latin typeface="Trebuchet MS" panose="020B0603020202020204" pitchFamily="34" charset="0"/>
                </a:rPr>
                <a:t>Firebase</a:t>
              </a:r>
              <a:endParaRPr lang="en-NZ" sz="2000" dirty="0">
                <a:latin typeface="Trebuchet MS" panose="020B0603020202020204" pitchFamily="34" charset="0"/>
              </a:endParaRPr>
            </a:p>
          </p:txBody>
        </p:sp>
        <p:sp>
          <p:nvSpPr>
            <p:cNvPr id="32" name="Rounded Rectangle 31"/>
            <p:cNvSpPr/>
            <p:nvPr/>
          </p:nvSpPr>
          <p:spPr>
            <a:xfrm>
              <a:off x="6670542" y="8352551"/>
              <a:ext cx="2022437" cy="1068170"/>
            </a:xfrm>
            <a:prstGeom prst="round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NZ" sz="2000" dirty="0" smtClean="0">
                  <a:latin typeface="Trebuchet MS" panose="020B0603020202020204" pitchFamily="34" charset="0"/>
                </a:rPr>
                <a:t>Android App</a:t>
              </a:r>
              <a:endParaRPr lang="en-NZ" sz="2000" dirty="0">
                <a:latin typeface="Trebuchet MS" panose="020B0603020202020204" pitchFamily="34" charset="0"/>
              </a:endParaRPr>
            </a:p>
          </p:txBody>
        </p:sp>
        <p:sp>
          <p:nvSpPr>
            <p:cNvPr id="7" name="Down Arrow 6"/>
            <p:cNvSpPr/>
            <p:nvPr/>
          </p:nvSpPr>
          <p:spPr>
            <a:xfrm>
              <a:off x="7319883" y="3459253"/>
              <a:ext cx="723745" cy="360988"/>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33" name="Down Arrow 32"/>
            <p:cNvSpPr/>
            <p:nvPr/>
          </p:nvSpPr>
          <p:spPr>
            <a:xfrm>
              <a:off x="7319882" y="4954561"/>
              <a:ext cx="723745" cy="360988"/>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34" name="Down Arrow 33"/>
            <p:cNvSpPr/>
            <p:nvPr/>
          </p:nvSpPr>
          <p:spPr>
            <a:xfrm>
              <a:off x="7319881" y="6453690"/>
              <a:ext cx="723745" cy="360988"/>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sp>
          <p:nvSpPr>
            <p:cNvPr id="35" name="Down Arrow 34"/>
            <p:cNvSpPr/>
            <p:nvPr/>
          </p:nvSpPr>
          <p:spPr>
            <a:xfrm>
              <a:off x="7314714" y="7953124"/>
              <a:ext cx="723745" cy="360988"/>
            </a:xfrm>
            <a:prstGeom prst="down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NZ"/>
            </a:p>
          </p:txBody>
        </p:sp>
        <p:cxnSp>
          <p:nvCxnSpPr>
            <p:cNvPr id="36" name="Straight Arrow Connector 35"/>
            <p:cNvCxnSpPr/>
            <p:nvPr/>
          </p:nvCxnSpPr>
          <p:spPr>
            <a:xfrm flipH="1">
              <a:off x="5995296" y="4387473"/>
              <a:ext cx="545167" cy="85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5995297" y="6151821"/>
              <a:ext cx="545167" cy="85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5995298" y="5642552"/>
              <a:ext cx="545167" cy="85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a:off x="5995296" y="8583108"/>
              <a:ext cx="545167" cy="85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5995295" y="9184123"/>
              <a:ext cx="545167" cy="8563"/>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5995295" y="2632443"/>
              <a:ext cx="545167" cy="503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6000091" y="3122618"/>
              <a:ext cx="545167" cy="5030"/>
            </a:xfrm>
            <a:prstGeom prst="straightConnector1">
              <a:avLst/>
            </a:prstGeom>
            <a:ln w="38100">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8038459" y="3463846"/>
              <a:ext cx="760711" cy="369332"/>
            </a:xfrm>
            <a:prstGeom prst="rect">
              <a:avLst/>
            </a:prstGeom>
            <a:noFill/>
          </p:spPr>
          <p:txBody>
            <a:bodyPr wrap="square" rtlCol="0">
              <a:spAutoFit/>
            </a:bodyPr>
            <a:lstStyle/>
            <a:p>
              <a:r>
                <a:rPr lang="en-NZ" sz="1800" b="1" dirty="0" smtClean="0">
                  <a:solidFill>
                    <a:schemeClr val="bg1"/>
                  </a:solidFill>
                  <a:latin typeface="Trebuchet MS" panose="020B0603020202020204" pitchFamily="34" charset="0"/>
                </a:rPr>
                <a:t>UART</a:t>
              </a:r>
              <a:endParaRPr lang="en-NZ" sz="1800" b="1" dirty="0">
                <a:solidFill>
                  <a:schemeClr val="bg1"/>
                </a:solidFill>
                <a:latin typeface="Trebuchet MS" panose="020B0603020202020204" pitchFamily="34" charset="0"/>
              </a:endParaRPr>
            </a:p>
          </p:txBody>
        </p:sp>
        <p:sp>
          <p:nvSpPr>
            <p:cNvPr id="49" name="TextBox 48"/>
            <p:cNvSpPr txBox="1"/>
            <p:nvPr/>
          </p:nvSpPr>
          <p:spPr>
            <a:xfrm>
              <a:off x="8047959" y="4988798"/>
              <a:ext cx="867441" cy="369332"/>
            </a:xfrm>
            <a:prstGeom prst="rect">
              <a:avLst/>
            </a:prstGeom>
            <a:noFill/>
          </p:spPr>
          <p:txBody>
            <a:bodyPr wrap="square" rtlCol="0">
              <a:spAutoFit/>
            </a:bodyPr>
            <a:lstStyle/>
            <a:p>
              <a:r>
                <a:rPr lang="en-NZ" sz="1800" b="1" dirty="0" smtClean="0">
                  <a:solidFill>
                    <a:schemeClr val="bg1"/>
                  </a:solidFill>
                  <a:latin typeface="Trebuchet MS" panose="020B0603020202020204" pitchFamily="34" charset="0"/>
                </a:rPr>
                <a:t>RS232</a:t>
              </a:r>
              <a:endParaRPr lang="en-NZ" sz="1800" b="1" dirty="0">
                <a:solidFill>
                  <a:schemeClr val="bg1"/>
                </a:solidFill>
                <a:latin typeface="Trebuchet MS" panose="020B0603020202020204" pitchFamily="34" charset="0"/>
              </a:endParaRPr>
            </a:p>
          </p:txBody>
        </p:sp>
        <p:sp>
          <p:nvSpPr>
            <p:cNvPr id="50" name="TextBox 49"/>
            <p:cNvSpPr txBox="1"/>
            <p:nvPr/>
          </p:nvSpPr>
          <p:spPr>
            <a:xfrm>
              <a:off x="8037549" y="6449518"/>
              <a:ext cx="760711" cy="369332"/>
            </a:xfrm>
            <a:prstGeom prst="rect">
              <a:avLst/>
            </a:prstGeom>
            <a:noFill/>
          </p:spPr>
          <p:txBody>
            <a:bodyPr wrap="square" rtlCol="0">
              <a:spAutoFit/>
            </a:bodyPr>
            <a:lstStyle/>
            <a:p>
              <a:r>
                <a:rPr lang="en-NZ" sz="1800" b="1" dirty="0" smtClean="0">
                  <a:solidFill>
                    <a:schemeClr val="bg1"/>
                  </a:solidFill>
                  <a:latin typeface="Trebuchet MS" panose="020B0603020202020204" pitchFamily="34" charset="0"/>
                </a:rPr>
                <a:t>Wi-Fi</a:t>
              </a:r>
              <a:endParaRPr lang="en-NZ" sz="1800" b="1" dirty="0">
                <a:solidFill>
                  <a:schemeClr val="bg1"/>
                </a:solidFill>
                <a:latin typeface="Trebuchet MS" panose="020B0603020202020204" pitchFamily="34" charset="0"/>
              </a:endParaRPr>
            </a:p>
          </p:txBody>
        </p:sp>
        <p:sp>
          <p:nvSpPr>
            <p:cNvPr id="51" name="TextBox 50"/>
            <p:cNvSpPr txBox="1"/>
            <p:nvPr/>
          </p:nvSpPr>
          <p:spPr>
            <a:xfrm>
              <a:off x="8006396" y="7948280"/>
              <a:ext cx="760711" cy="369332"/>
            </a:xfrm>
            <a:prstGeom prst="rect">
              <a:avLst/>
            </a:prstGeom>
            <a:noFill/>
          </p:spPr>
          <p:txBody>
            <a:bodyPr wrap="square" rtlCol="0">
              <a:spAutoFit/>
            </a:bodyPr>
            <a:lstStyle/>
            <a:p>
              <a:r>
                <a:rPr lang="en-NZ" sz="1800" b="1" dirty="0" smtClean="0">
                  <a:solidFill>
                    <a:schemeClr val="bg1"/>
                  </a:solidFill>
                  <a:latin typeface="Trebuchet MS" panose="020B0603020202020204" pitchFamily="34" charset="0"/>
                </a:rPr>
                <a:t>Wi-Fi</a:t>
              </a:r>
              <a:endParaRPr lang="en-NZ" sz="1800" b="1" dirty="0">
                <a:solidFill>
                  <a:schemeClr val="bg1"/>
                </a:solidFill>
                <a:latin typeface="Trebuchet MS" panose="020B0603020202020204" pitchFamily="34" charset="0"/>
              </a:endParaRPr>
            </a:p>
          </p:txBody>
        </p:sp>
        <p:sp>
          <p:nvSpPr>
            <p:cNvPr id="52" name="TextBox 51"/>
            <p:cNvSpPr txBox="1"/>
            <p:nvPr/>
          </p:nvSpPr>
          <p:spPr>
            <a:xfrm>
              <a:off x="4951865" y="2498055"/>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V</a:t>
              </a:r>
              <a:endParaRPr lang="en-NZ" sz="1100" dirty="0">
                <a:solidFill>
                  <a:schemeClr val="bg1"/>
                </a:solidFill>
                <a:latin typeface="Trebuchet MS" panose="020B0603020202020204" pitchFamily="34" charset="0"/>
              </a:endParaRPr>
            </a:p>
          </p:txBody>
        </p:sp>
        <p:sp>
          <p:nvSpPr>
            <p:cNvPr id="53" name="TextBox 52"/>
            <p:cNvSpPr txBox="1"/>
            <p:nvPr/>
          </p:nvSpPr>
          <p:spPr>
            <a:xfrm>
              <a:off x="4960169" y="2993443"/>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I</a:t>
              </a:r>
              <a:endParaRPr lang="en-NZ" sz="1100" dirty="0">
                <a:solidFill>
                  <a:schemeClr val="bg1"/>
                </a:solidFill>
                <a:latin typeface="Trebuchet MS" panose="020B0603020202020204" pitchFamily="34" charset="0"/>
              </a:endParaRPr>
            </a:p>
          </p:txBody>
        </p:sp>
        <p:sp>
          <p:nvSpPr>
            <p:cNvPr id="54" name="TextBox 53"/>
            <p:cNvSpPr txBox="1"/>
            <p:nvPr/>
          </p:nvSpPr>
          <p:spPr>
            <a:xfrm>
              <a:off x="4766698" y="2757822"/>
              <a:ext cx="1738970" cy="261610"/>
            </a:xfrm>
            <a:prstGeom prst="rect">
              <a:avLst/>
            </a:prstGeom>
            <a:noFill/>
          </p:spPr>
          <p:txBody>
            <a:bodyPr wrap="square" rtlCol="0">
              <a:spAutoFit/>
            </a:bodyPr>
            <a:lstStyle/>
            <a:p>
              <a:pPr algn="ctr"/>
              <a:r>
                <a:rPr lang="en-NZ" sz="1100" dirty="0" smtClean="0">
                  <a:solidFill>
                    <a:schemeClr val="bg1"/>
                  </a:solidFill>
                  <a:latin typeface="Trebuchet MS" panose="020B0603020202020204" pitchFamily="34" charset="0"/>
                </a:rPr>
                <a:t>(From Analogue Circuit)</a:t>
              </a:r>
              <a:endParaRPr lang="en-NZ" sz="1100" dirty="0">
                <a:solidFill>
                  <a:schemeClr val="bg1"/>
                </a:solidFill>
                <a:latin typeface="Trebuchet MS" panose="020B0603020202020204" pitchFamily="34" charset="0"/>
              </a:endParaRPr>
            </a:p>
          </p:txBody>
        </p:sp>
        <p:sp>
          <p:nvSpPr>
            <p:cNvPr id="55" name="TextBox 54"/>
            <p:cNvSpPr txBox="1"/>
            <p:nvPr/>
          </p:nvSpPr>
          <p:spPr>
            <a:xfrm>
              <a:off x="4960169" y="4094438"/>
              <a:ext cx="1043430" cy="600164"/>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Seven Segment Display</a:t>
              </a:r>
              <a:endParaRPr lang="en-NZ" sz="1100" dirty="0">
                <a:solidFill>
                  <a:schemeClr val="bg1"/>
                </a:solidFill>
                <a:latin typeface="Trebuchet MS" panose="020B0603020202020204" pitchFamily="34" charset="0"/>
              </a:endParaRPr>
            </a:p>
          </p:txBody>
        </p:sp>
        <p:sp>
          <p:nvSpPr>
            <p:cNvPr id="56" name="TextBox 55"/>
            <p:cNvSpPr txBox="1"/>
            <p:nvPr/>
          </p:nvSpPr>
          <p:spPr>
            <a:xfrm>
              <a:off x="4956416" y="5520310"/>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Graphing</a:t>
              </a:r>
              <a:endParaRPr lang="en-NZ" sz="1100" dirty="0">
                <a:solidFill>
                  <a:schemeClr val="bg1"/>
                </a:solidFill>
                <a:latin typeface="Trebuchet MS" panose="020B0603020202020204" pitchFamily="34" charset="0"/>
              </a:endParaRPr>
            </a:p>
          </p:txBody>
        </p:sp>
        <p:sp>
          <p:nvSpPr>
            <p:cNvPr id="57" name="TextBox 56"/>
            <p:cNvSpPr txBox="1"/>
            <p:nvPr/>
          </p:nvSpPr>
          <p:spPr>
            <a:xfrm>
              <a:off x="4951865" y="6029579"/>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Console</a:t>
              </a:r>
              <a:endParaRPr lang="en-NZ" sz="1100" dirty="0">
                <a:solidFill>
                  <a:schemeClr val="bg1"/>
                </a:solidFill>
                <a:latin typeface="Trebuchet MS" panose="020B0603020202020204" pitchFamily="34" charset="0"/>
              </a:endParaRPr>
            </a:p>
          </p:txBody>
        </p:sp>
        <p:sp>
          <p:nvSpPr>
            <p:cNvPr id="58" name="TextBox 57"/>
            <p:cNvSpPr txBox="1"/>
            <p:nvPr/>
          </p:nvSpPr>
          <p:spPr>
            <a:xfrm>
              <a:off x="4960169" y="8460866"/>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Graphing</a:t>
              </a:r>
              <a:endParaRPr lang="en-NZ" sz="1100" dirty="0">
                <a:solidFill>
                  <a:schemeClr val="bg1"/>
                </a:solidFill>
                <a:latin typeface="Trebuchet MS" panose="020B0603020202020204" pitchFamily="34" charset="0"/>
              </a:endParaRPr>
            </a:p>
          </p:txBody>
        </p:sp>
        <p:sp>
          <p:nvSpPr>
            <p:cNvPr id="59" name="TextBox 58"/>
            <p:cNvSpPr txBox="1"/>
            <p:nvPr/>
          </p:nvSpPr>
          <p:spPr>
            <a:xfrm>
              <a:off x="4960169" y="9053318"/>
              <a:ext cx="1043430" cy="261610"/>
            </a:xfrm>
            <a:prstGeom prst="rect">
              <a:avLst/>
            </a:prstGeom>
            <a:noFill/>
          </p:spPr>
          <p:txBody>
            <a:bodyPr wrap="square" rtlCol="0">
              <a:spAutoFit/>
            </a:bodyPr>
            <a:lstStyle/>
            <a:p>
              <a:pPr algn="r"/>
              <a:r>
                <a:rPr lang="en-NZ" sz="1100" dirty="0" smtClean="0">
                  <a:solidFill>
                    <a:schemeClr val="bg1"/>
                  </a:solidFill>
                  <a:latin typeface="Trebuchet MS" panose="020B0603020202020204" pitchFamily="34" charset="0"/>
                </a:rPr>
                <a:t>Latest Data</a:t>
              </a:r>
              <a:endParaRPr lang="en-NZ" sz="1100" dirty="0">
                <a:solidFill>
                  <a:schemeClr val="bg1"/>
                </a:solidFill>
                <a:latin typeface="Trebuchet MS" panose="020B0603020202020204" pitchFamily="34" charset="0"/>
              </a:endParaRPr>
            </a:p>
          </p:txBody>
        </p:sp>
        <p:sp>
          <p:nvSpPr>
            <p:cNvPr id="60" name="TextBox 59"/>
            <p:cNvSpPr txBox="1"/>
            <p:nvPr/>
          </p:nvSpPr>
          <p:spPr>
            <a:xfrm>
              <a:off x="4766698" y="5756692"/>
              <a:ext cx="1738970" cy="261610"/>
            </a:xfrm>
            <a:prstGeom prst="rect">
              <a:avLst/>
            </a:prstGeom>
            <a:noFill/>
          </p:spPr>
          <p:txBody>
            <a:bodyPr wrap="square" rtlCol="0">
              <a:spAutoFit/>
            </a:bodyPr>
            <a:lstStyle/>
            <a:p>
              <a:pPr algn="ctr"/>
              <a:r>
                <a:rPr lang="en-NZ" sz="1100" dirty="0" smtClean="0">
                  <a:solidFill>
                    <a:schemeClr val="bg1"/>
                  </a:solidFill>
                  <a:latin typeface="Trebuchet MS" panose="020B0603020202020204" pitchFamily="34" charset="0"/>
                </a:rPr>
                <a:t>(On </a:t>
              </a:r>
              <a:r>
                <a:rPr lang="en-NZ" sz="1100" dirty="0" smtClean="0">
                  <a:solidFill>
                    <a:schemeClr val="bg1"/>
                  </a:solidFill>
                  <a:latin typeface="Trebuchet MS" panose="020B0603020202020204" pitchFamily="34" charset="0"/>
                </a:rPr>
                <a:t>Computer </a:t>
              </a:r>
              <a:r>
                <a:rPr lang="en-NZ" sz="1100" dirty="0" smtClean="0">
                  <a:solidFill>
                    <a:schemeClr val="bg1"/>
                  </a:solidFill>
                  <a:latin typeface="Trebuchet MS" panose="020B0603020202020204" pitchFamily="34" charset="0"/>
                </a:rPr>
                <a:t>Screen)</a:t>
              </a:r>
              <a:endParaRPr lang="en-NZ" sz="1100" dirty="0">
                <a:solidFill>
                  <a:schemeClr val="bg1"/>
                </a:solidFill>
                <a:latin typeface="Trebuchet MS" panose="020B0603020202020204" pitchFamily="34" charset="0"/>
              </a:endParaRPr>
            </a:p>
          </p:txBody>
        </p:sp>
        <p:sp>
          <p:nvSpPr>
            <p:cNvPr id="61" name="TextBox 60"/>
            <p:cNvSpPr txBox="1"/>
            <p:nvPr/>
          </p:nvSpPr>
          <p:spPr>
            <a:xfrm>
              <a:off x="4766698" y="8778619"/>
              <a:ext cx="1738970" cy="261610"/>
            </a:xfrm>
            <a:prstGeom prst="rect">
              <a:avLst/>
            </a:prstGeom>
            <a:noFill/>
          </p:spPr>
          <p:txBody>
            <a:bodyPr wrap="square" rtlCol="0">
              <a:spAutoFit/>
            </a:bodyPr>
            <a:lstStyle/>
            <a:p>
              <a:pPr algn="ctr"/>
              <a:r>
                <a:rPr lang="en-NZ" sz="1100" dirty="0" smtClean="0">
                  <a:solidFill>
                    <a:schemeClr val="bg1"/>
                  </a:solidFill>
                  <a:latin typeface="Trebuchet MS" panose="020B0603020202020204" pitchFamily="34" charset="0"/>
                </a:rPr>
                <a:t>(On Smartphone Screen)</a:t>
              </a:r>
              <a:endParaRPr lang="en-NZ" sz="1100" dirty="0">
                <a:solidFill>
                  <a:schemeClr val="bg1"/>
                </a:solidFill>
                <a:latin typeface="Trebuchet MS" panose="020B0603020202020204" pitchFamily="34" charset="0"/>
              </a:endParaRPr>
            </a:p>
          </p:txBody>
        </p:sp>
        <p:sp>
          <p:nvSpPr>
            <p:cNvPr id="62" name="TextBox 61"/>
            <p:cNvSpPr txBox="1"/>
            <p:nvPr/>
          </p:nvSpPr>
          <p:spPr>
            <a:xfrm>
              <a:off x="8798260" y="2328554"/>
              <a:ext cx="1595141" cy="1107996"/>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Microcontroller measures V and I through ADC</a:t>
              </a:r>
            </a:p>
            <a:p>
              <a:endParaRPr lang="en-NZ" sz="1100" dirty="0" smtClean="0">
                <a:solidFill>
                  <a:schemeClr val="bg1"/>
                </a:solidFill>
                <a:latin typeface="Trebuchet MS" panose="020B0603020202020204" pitchFamily="34" charset="0"/>
              </a:endParaRPr>
            </a:p>
            <a:p>
              <a:r>
                <a:rPr lang="en-NZ" sz="1100" dirty="0" smtClean="0">
                  <a:solidFill>
                    <a:schemeClr val="bg1"/>
                  </a:solidFill>
                  <a:latin typeface="Trebuchet MS" panose="020B0603020202020204" pitchFamily="34" charset="0"/>
                </a:rPr>
                <a:t>Data is sent to CPLD via Radio UART</a:t>
              </a:r>
            </a:p>
          </p:txBody>
        </p:sp>
        <p:sp>
          <p:nvSpPr>
            <p:cNvPr id="63" name="TextBox 62"/>
            <p:cNvSpPr txBox="1"/>
            <p:nvPr/>
          </p:nvSpPr>
          <p:spPr>
            <a:xfrm>
              <a:off x="8765640" y="3848070"/>
              <a:ext cx="1619739" cy="1107996"/>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CPLD receives UART and displays on seven segment display</a:t>
              </a:r>
            </a:p>
            <a:p>
              <a:endParaRPr lang="en-NZ" sz="1100" dirty="0">
                <a:solidFill>
                  <a:schemeClr val="bg1"/>
                </a:solidFill>
                <a:latin typeface="Trebuchet MS" panose="020B0603020202020204" pitchFamily="34" charset="0"/>
              </a:endParaRPr>
            </a:p>
            <a:p>
              <a:r>
                <a:rPr lang="en-NZ" sz="1100" dirty="0" smtClean="0">
                  <a:solidFill>
                    <a:schemeClr val="bg1"/>
                  </a:solidFill>
                  <a:latin typeface="Trebuchet MS" panose="020B0603020202020204" pitchFamily="34" charset="0"/>
                </a:rPr>
                <a:t>CPLD sends data to laptop via serial RS232</a:t>
              </a:r>
            </a:p>
          </p:txBody>
        </p:sp>
        <p:sp>
          <p:nvSpPr>
            <p:cNvPr id="64" name="TextBox 63"/>
            <p:cNvSpPr txBox="1"/>
            <p:nvPr/>
          </p:nvSpPr>
          <p:spPr>
            <a:xfrm>
              <a:off x="8773450" y="5337137"/>
              <a:ext cx="1595141" cy="1107996"/>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Python reads serial data, displays on console, and graphs in real time</a:t>
              </a:r>
            </a:p>
            <a:p>
              <a:endParaRPr lang="en-NZ" sz="1100" dirty="0">
                <a:solidFill>
                  <a:schemeClr val="bg1"/>
                </a:solidFill>
                <a:latin typeface="Trebuchet MS" panose="020B0603020202020204" pitchFamily="34" charset="0"/>
              </a:endParaRPr>
            </a:p>
            <a:p>
              <a:r>
                <a:rPr lang="en-NZ" sz="1100" dirty="0" smtClean="0">
                  <a:solidFill>
                    <a:schemeClr val="bg1"/>
                  </a:solidFill>
                  <a:latin typeface="Trebuchet MS" panose="020B0603020202020204" pitchFamily="34" charset="0"/>
                </a:rPr>
                <a:t>Uploads to Firebase</a:t>
              </a:r>
            </a:p>
          </p:txBody>
        </p:sp>
        <p:sp>
          <p:nvSpPr>
            <p:cNvPr id="65" name="TextBox 64"/>
            <p:cNvSpPr txBox="1"/>
            <p:nvPr/>
          </p:nvSpPr>
          <p:spPr>
            <a:xfrm>
              <a:off x="8773450" y="6840284"/>
              <a:ext cx="1595141" cy="1107996"/>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Receives data in real time from Python</a:t>
              </a:r>
            </a:p>
            <a:p>
              <a:endParaRPr lang="en-NZ" sz="1100" dirty="0">
                <a:solidFill>
                  <a:schemeClr val="bg1"/>
                </a:solidFill>
                <a:latin typeface="Trebuchet MS" panose="020B0603020202020204" pitchFamily="34" charset="0"/>
              </a:endParaRPr>
            </a:p>
            <a:p>
              <a:r>
                <a:rPr lang="en-NZ" sz="1100" dirty="0" smtClean="0">
                  <a:solidFill>
                    <a:schemeClr val="bg1"/>
                  </a:solidFill>
                  <a:latin typeface="Trebuchet MS" panose="020B0603020202020204" pitchFamily="34" charset="0"/>
                </a:rPr>
                <a:t>Stored as Key: Value pairs, each value is encoded in JSON</a:t>
              </a:r>
            </a:p>
          </p:txBody>
        </p:sp>
        <p:sp>
          <p:nvSpPr>
            <p:cNvPr id="66" name="TextBox 65"/>
            <p:cNvSpPr txBox="1"/>
            <p:nvPr/>
          </p:nvSpPr>
          <p:spPr>
            <a:xfrm>
              <a:off x="8779269" y="8332638"/>
              <a:ext cx="1595141" cy="1107996"/>
            </a:xfrm>
            <a:prstGeom prst="rect">
              <a:avLst/>
            </a:prstGeom>
            <a:noFill/>
          </p:spPr>
          <p:txBody>
            <a:bodyPr wrap="square" rtlCol="0">
              <a:spAutoFit/>
            </a:bodyPr>
            <a:lstStyle/>
            <a:p>
              <a:r>
                <a:rPr lang="en-NZ" sz="1100" dirty="0" smtClean="0">
                  <a:solidFill>
                    <a:schemeClr val="bg1"/>
                  </a:solidFill>
                  <a:latin typeface="Trebuchet MS" panose="020B0603020202020204" pitchFamily="34" charset="0"/>
                </a:rPr>
                <a:t>Receives real time data from Firebase</a:t>
              </a:r>
            </a:p>
            <a:p>
              <a:endParaRPr lang="en-NZ" sz="1100" dirty="0">
                <a:solidFill>
                  <a:schemeClr val="bg1"/>
                </a:solidFill>
                <a:latin typeface="Trebuchet MS" panose="020B0603020202020204" pitchFamily="34" charset="0"/>
              </a:endParaRPr>
            </a:p>
            <a:p>
              <a:r>
                <a:rPr lang="en-NZ" sz="1100" dirty="0" smtClean="0">
                  <a:solidFill>
                    <a:schemeClr val="bg1"/>
                  </a:solidFill>
                  <a:latin typeface="Trebuchet MS" panose="020B0603020202020204" pitchFamily="34" charset="0"/>
                </a:rPr>
                <a:t>Displays current data</a:t>
              </a:r>
            </a:p>
            <a:p>
              <a:r>
                <a:rPr lang="en-NZ" sz="1100" dirty="0" smtClean="0">
                  <a:solidFill>
                    <a:schemeClr val="bg1"/>
                  </a:solidFill>
                  <a:latin typeface="Trebuchet MS" panose="020B0603020202020204" pitchFamily="34" charset="0"/>
                </a:rPr>
                <a:t>and real time graphing</a:t>
              </a:r>
            </a:p>
          </p:txBody>
        </p:sp>
      </p:grpSp>
      <p:grpSp>
        <p:nvGrpSpPr>
          <p:cNvPr id="37" name="Group 36"/>
          <p:cNvGrpSpPr/>
          <p:nvPr/>
        </p:nvGrpSpPr>
        <p:grpSpPr>
          <a:xfrm>
            <a:off x="10727153" y="2011113"/>
            <a:ext cx="3865287" cy="3206206"/>
            <a:chOff x="10727153" y="2011113"/>
            <a:chExt cx="3865287" cy="3206206"/>
          </a:xfrm>
        </p:grpSpPr>
        <p:sp>
          <p:nvSpPr>
            <p:cNvPr id="67" name="Rounded Rectangle 66"/>
            <p:cNvSpPr/>
            <p:nvPr/>
          </p:nvSpPr>
          <p:spPr>
            <a:xfrm>
              <a:off x="10727153" y="2011113"/>
              <a:ext cx="3865287" cy="3206206"/>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pic>
          <p:nvPicPr>
            <p:cNvPr id="3" name="Picture 2"/>
            <p:cNvPicPr>
              <a:picLocks noChangeAspect="1"/>
            </p:cNvPicPr>
            <p:nvPr/>
          </p:nvPicPr>
          <p:blipFill>
            <a:blip r:embed="rId4"/>
            <a:stretch>
              <a:fillRect/>
            </a:stretch>
          </p:blipFill>
          <p:spPr>
            <a:xfrm>
              <a:off x="10955464" y="2202814"/>
              <a:ext cx="3432406" cy="2492213"/>
            </a:xfrm>
            <a:prstGeom prst="rect">
              <a:avLst/>
            </a:prstGeom>
            <a:effectLst>
              <a:outerShdw blurRad="50800" dist="38100" dir="2700000" algn="tl" rotWithShape="0">
                <a:prstClr val="black">
                  <a:alpha val="40000"/>
                </a:prstClr>
              </a:outerShdw>
            </a:effectLst>
          </p:spPr>
        </p:pic>
        <p:sp>
          <p:nvSpPr>
            <p:cNvPr id="68" name="TextBox 67"/>
            <p:cNvSpPr txBox="1"/>
            <p:nvPr/>
          </p:nvSpPr>
          <p:spPr>
            <a:xfrm>
              <a:off x="11126868" y="4697972"/>
              <a:ext cx="3271062" cy="430887"/>
            </a:xfrm>
            <a:prstGeom prst="rect">
              <a:avLst/>
            </a:prstGeom>
            <a:noFill/>
          </p:spPr>
          <p:txBody>
            <a:bodyPr wrap="square" rtlCol="0">
              <a:spAutoFit/>
            </a:bodyPr>
            <a:lstStyle/>
            <a:p>
              <a:r>
                <a:rPr lang="en-NZ" sz="1100" b="1" dirty="0" smtClean="0">
                  <a:solidFill>
                    <a:schemeClr val="bg1"/>
                  </a:solidFill>
                  <a:latin typeface="Trebuchet MS" panose="020B0603020202020204" pitchFamily="34" charset="0"/>
                </a:rPr>
                <a:t>Figure 1: </a:t>
              </a:r>
              <a:r>
                <a:rPr lang="en-NZ" sz="1100" dirty="0" smtClean="0">
                  <a:solidFill>
                    <a:schemeClr val="bg1"/>
                  </a:solidFill>
                  <a:latin typeface="Trebuchet MS" panose="020B0603020202020204" pitchFamily="34" charset="0"/>
                </a:rPr>
                <a:t>The analogue PCB with the Atmel Xplained Mini, CPLD, and RF modules</a:t>
              </a:r>
            </a:p>
          </p:txBody>
        </p:sp>
      </p:grpSp>
      <p:grpSp>
        <p:nvGrpSpPr>
          <p:cNvPr id="69" name="Group 68"/>
          <p:cNvGrpSpPr/>
          <p:nvPr/>
        </p:nvGrpSpPr>
        <p:grpSpPr>
          <a:xfrm>
            <a:off x="10727153" y="5460342"/>
            <a:ext cx="3873949" cy="4515519"/>
            <a:chOff x="778019" y="1248992"/>
            <a:chExt cx="4859596" cy="6745932"/>
          </a:xfrm>
        </p:grpSpPr>
        <p:sp>
          <p:nvSpPr>
            <p:cNvPr id="70" name="Rounded Rectangle 69"/>
            <p:cNvSpPr/>
            <p:nvPr/>
          </p:nvSpPr>
          <p:spPr>
            <a:xfrm>
              <a:off x="788885" y="1248992"/>
              <a:ext cx="4848730" cy="6745932"/>
            </a:xfrm>
            <a:prstGeom prst="roundRect">
              <a:avLst/>
            </a:prstGeom>
            <a:solidFill>
              <a:srgbClr val="2E4B73">
                <a:alpha val="70000"/>
              </a:srgbClr>
            </a:solidFill>
            <a:ln w="31750">
              <a:solidFill>
                <a:srgbClr val="20355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71" name="TextBox 70"/>
            <p:cNvSpPr txBox="1"/>
            <p:nvPr/>
          </p:nvSpPr>
          <p:spPr>
            <a:xfrm>
              <a:off x="1039374" y="1368345"/>
              <a:ext cx="4326018" cy="551761"/>
            </a:xfrm>
            <a:prstGeom prst="rect">
              <a:avLst/>
            </a:prstGeom>
            <a:noFill/>
          </p:spPr>
          <p:txBody>
            <a:bodyPr wrap="square" rtlCol="0">
              <a:spAutoFit/>
            </a:bodyPr>
            <a:lstStyle/>
            <a:p>
              <a:pPr algn="ctr"/>
              <a:r>
                <a:rPr lang="en-NZ" sz="1800" b="1" dirty="0" smtClean="0">
                  <a:solidFill>
                    <a:schemeClr val="bg1"/>
                  </a:solidFill>
                  <a:latin typeface="Trebuchet MS" panose="020B0603020202020204" pitchFamily="34" charset="0"/>
                </a:rPr>
                <a:t>Technologies and Frameworks</a:t>
              </a:r>
              <a:endParaRPr lang="en-NZ" sz="1800" b="1" dirty="0">
                <a:solidFill>
                  <a:schemeClr val="bg1"/>
                </a:solidFill>
                <a:latin typeface="Trebuchet MS" panose="020B0603020202020204" pitchFamily="34" charset="0"/>
              </a:endParaRPr>
            </a:p>
          </p:txBody>
        </p:sp>
        <p:sp>
          <p:nvSpPr>
            <p:cNvPr id="72" name="TextBox 71"/>
            <p:cNvSpPr txBox="1"/>
            <p:nvPr/>
          </p:nvSpPr>
          <p:spPr>
            <a:xfrm>
              <a:off x="778019" y="1830248"/>
              <a:ext cx="4848730" cy="5954421"/>
            </a:xfrm>
            <a:prstGeom prst="rect">
              <a:avLst/>
            </a:prstGeom>
            <a:noFill/>
          </p:spPr>
          <p:txBody>
            <a:bodyPr wrap="square" rtlCol="0">
              <a:spAutoFit/>
            </a:bodyPr>
            <a:lstStyle/>
            <a:p>
              <a:pPr algn="just"/>
              <a:r>
                <a:rPr lang="en-NZ" sz="1100" dirty="0" smtClean="0">
                  <a:solidFill>
                    <a:schemeClr val="bg1"/>
                  </a:solidFill>
                  <a:latin typeface="Trebuchet MS" panose="020B0603020202020204" pitchFamily="34" charset="0"/>
                </a:rPr>
                <a:t>Throughout our entire project we utilised many current frameworks and technologies. These include:</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Analogue Circuit Design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LTSpice </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Altium</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Version Control System</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GitHub</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Microcontroller C</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Atmel Studio</a:t>
              </a:r>
              <a:endParaRPr lang="en-NZ" sz="1100" dirty="0">
                <a:solidFill>
                  <a:schemeClr val="bg1"/>
                </a:solidFill>
                <a:latin typeface="Trebuchet MS" panose="020B0603020202020204" pitchFamily="34" charset="0"/>
              </a:endParaRP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VHDL</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Altera Quartus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Python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RS232 serial data – pySerial library</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Real Time Graphing – matplotlib library</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 Firebase library</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JSON</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a:t>
              </a:r>
            </a:p>
            <a:p>
              <a:pPr marL="171450"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App</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Android Studio</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Firebase dependencies</a:t>
              </a:r>
            </a:p>
            <a:p>
              <a:pPr marL="790910" lvl="1" indent="-171450" algn="just">
                <a:buFont typeface="Arial" panose="020B0604020202020204" pitchFamily="34" charset="0"/>
                <a:buChar char="•"/>
              </a:pPr>
              <a:r>
                <a:rPr lang="en-NZ" sz="1100" dirty="0" smtClean="0">
                  <a:solidFill>
                    <a:schemeClr val="bg1"/>
                  </a:solidFill>
                  <a:latin typeface="Trebuchet MS" panose="020B0603020202020204" pitchFamily="34" charset="0"/>
                </a:rPr>
                <a:t>Google Requests dependencies</a:t>
              </a:r>
            </a:p>
            <a:p>
              <a:pPr marL="790910" lvl="1" indent="-171450" algn="just">
                <a:buFont typeface="Arial" panose="020B0604020202020204" pitchFamily="34" charset="0"/>
                <a:buChar char="•"/>
              </a:pPr>
              <a:endParaRPr lang="en-NZ" sz="1100" dirty="0" smtClean="0">
                <a:solidFill>
                  <a:schemeClr val="bg1"/>
                </a:solidFill>
                <a:latin typeface="Trebuchet MS" panose="020B0603020202020204" pitchFamily="34" charset="0"/>
              </a:endParaRPr>
            </a:p>
          </p:txBody>
        </p:sp>
      </p:grpSp>
    </p:spTree>
    <p:extLst>
      <p:ext uri="{BB962C8B-B14F-4D97-AF65-F5344CB8AC3E}">
        <p14:creationId xmlns:p14="http://schemas.microsoft.com/office/powerpoint/2010/main" val="157378425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401</TotalTime>
  <Words>477</Words>
  <Application>Microsoft Office PowerPoint</Application>
  <PresentationFormat>Custom</PresentationFormat>
  <Paragraphs>90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Trebuchet MS</vt:lpstr>
      <vt:lpstr>Office Theme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Yep</dc:creator>
  <cp:lastModifiedBy>Mark Yep</cp:lastModifiedBy>
  <cp:revision>24</cp:revision>
  <dcterms:created xsi:type="dcterms:W3CDTF">2016-10-20T00:06:25Z</dcterms:created>
  <dcterms:modified xsi:type="dcterms:W3CDTF">2016-10-22T02:11:50Z</dcterms:modified>
</cp:coreProperties>
</file>

<file path=docProps/thumbnail.jpeg>
</file>